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428" r:id="rId2"/>
    <p:sldId id="265" r:id="rId3"/>
    <p:sldId id="465" r:id="rId4"/>
    <p:sldId id="467" r:id="rId5"/>
    <p:sldId id="499" r:id="rId6"/>
    <p:sldId id="464" r:id="rId7"/>
    <p:sldId id="487" r:id="rId8"/>
    <p:sldId id="468" r:id="rId9"/>
    <p:sldId id="488" r:id="rId10"/>
    <p:sldId id="489" r:id="rId11"/>
    <p:sldId id="496" r:id="rId12"/>
    <p:sldId id="490" r:id="rId13"/>
    <p:sldId id="491" r:id="rId14"/>
    <p:sldId id="492" r:id="rId15"/>
    <p:sldId id="493" r:id="rId16"/>
    <p:sldId id="494" r:id="rId17"/>
    <p:sldId id="495" r:id="rId18"/>
    <p:sldId id="485" r:id="rId19"/>
    <p:sldId id="497" r:id="rId20"/>
    <p:sldId id="486" r:id="rId21"/>
    <p:sldId id="498" r:id="rId22"/>
    <p:sldId id="426" r:id="rId23"/>
    <p:sldId id="427" r:id="rId24"/>
  </p:sldIdLst>
  <p:sldSz cx="13716000" cy="9144000"/>
  <p:notesSz cx="7010400" cy="92964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000066"/>
    <a:srgbClr val="003300"/>
    <a:srgbClr val="660066"/>
    <a:srgbClr val="0000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26" autoAdjust="0"/>
    <p:restoredTop sz="94660"/>
  </p:normalViewPr>
  <p:slideViewPr>
    <p:cSldViewPr>
      <p:cViewPr>
        <p:scale>
          <a:sx n="46" d="100"/>
          <a:sy n="46" d="100"/>
        </p:scale>
        <p:origin x="-840" y="-174"/>
      </p:cViewPr>
      <p:guideLst>
        <p:guide orient="horz" pos="288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4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31747-9ABD-4448-97A7-F27523FBDCB8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B81075-A381-40D6-898C-C7A44C853F20}">
      <dgm:prSet custT="1"/>
      <dgm:spPr>
        <a:solidFill>
          <a:srgbClr val="000066">
            <a:alpha val="49804"/>
          </a:srgbClr>
        </a:solidFill>
      </dgm:spPr>
      <dgm:t>
        <a:bodyPr/>
        <a:lstStyle/>
        <a:p>
          <a:pPr rtl="0"/>
          <a:r>
            <a:rPr lang="en-US" sz="3600" b="1" dirty="0" smtClean="0">
              <a:solidFill>
                <a:schemeClr val="bg1"/>
              </a:solidFill>
            </a:rPr>
            <a:t>The candidate presents the </a:t>
          </a:r>
          <a:r>
            <a:rPr lang="en-US" sz="3600" b="1" dirty="0" err="1" smtClean="0">
              <a:solidFill>
                <a:schemeClr val="bg1"/>
              </a:solidFill>
            </a:rPr>
            <a:t>ePIN</a:t>
          </a:r>
          <a:r>
            <a:rPr lang="en-US" sz="3600" b="1" dirty="0" smtClean="0">
              <a:solidFill>
                <a:schemeClr val="bg1"/>
              </a:solidFill>
            </a:rPr>
            <a:t> at any JAMB accredited CBT Centre for validation and completion of registration</a:t>
          </a:r>
          <a:endParaRPr lang="en-US" sz="3600" dirty="0">
            <a:solidFill>
              <a:schemeClr val="bg1"/>
            </a:solidFill>
          </a:endParaRPr>
        </a:p>
      </dgm:t>
    </dgm:pt>
    <dgm:pt modelId="{3B246F5E-71A3-4B90-A6C4-184A9008EC51}" type="parTrans" cxnId="{1D1C73A2-206E-41E7-BF99-8189A179B81D}">
      <dgm:prSet/>
      <dgm:spPr/>
      <dgm:t>
        <a:bodyPr/>
        <a:lstStyle/>
        <a:p>
          <a:endParaRPr lang="en-US" sz="1600"/>
        </a:p>
      </dgm:t>
    </dgm:pt>
    <dgm:pt modelId="{7A47816B-B9CA-4441-A9E5-089BF262E22C}" type="sibTrans" cxnId="{1D1C73A2-206E-41E7-BF99-8189A179B81D}">
      <dgm:prSet/>
      <dgm:spPr/>
      <dgm:t>
        <a:bodyPr/>
        <a:lstStyle/>
        <a:p>
          <a:endParaRPr lang="en-US" sz="1600"/>
        </a:p>
      </dgm:t>
    </dgm:pt>
    <dgm:pt modelId="{322D78B5-CF99-4CE6-952C-38E361AA4857}" type="pres">
      <dgm:prSet presAssocID="{52B31747-9ABD-4448-97A7-F27523FBDCB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BAD6AE-54D9-488F-83B1-3DF6B260E5FC}" type="pres">
      <dgm:prSet presAssocID="{7FB81075-A381-40D6-898C-C7A44C853F20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1D1C73A2-206E-41E7-BF99-8189A179B81D}" srcId="{52B31747-9ABD-4448-97A7-F27523FBDCB8}" destId="{7FB81075-A381-40D6-898C-C7A44C853F20}" srcOrd="0" destOrd="0" parTransId="{3B246F5E-71A3-4B90-A6C4-184A9008EC51}" sibTransId="{7A47816B-B9CA-4441-A9E5-089BF262E22C}"/>
    <dgm:cxn modelId="{73A95568-FE19-41AB-8E55-E171D2A76223}" type="presOf" srcId="{7FB81075-A381-40D6-898C-C7A44C853F20}" destId="{BCBAD6AE-54D9-488F-83B1-3DF6B260E5FC}" srcOrd="0" destOrd="0" presId="urn:microsoft.com/office/officeart/2005/8/layout/venn1"/>
    <dgm:cxn modelId="{8FBCF13F-F6AD-4833-ABEF-DC74ACF0C3B1}" type="presOf" srcId="{52B31747-9ABD-4448-97A7-F27523FBDCB8}" destId="{322D78B5-CF99-4CE6-952C-38E361AA4857}" srcOrd="0" destOrd="0" presId="urn:microsoft.com/office/officeart/2005/8/layout/venn1"/>
    <dgm:cxn modelId="{AB5BD525-4E6A-400A-9D01-218C863EB58A}" type="presParOf" srcId="{322D78B5-CF99-4CE6-952C-38E361AA4857}" destId="{BCBAD6AE-54D9-488F-83B1-3DF6B260E5FC}" srcOrd="0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AD6AE-54D9-488F-83B1-3DF6B260E5FC}">
      <dsp:nvSpPr>
        <dsp:cNvPr id="0" name=""/>
        <dsp:cNvSpPr/>
      </dsp:nvSpPr>
      <dsp:spPr>
        <a:xfrm>
          <a:off x="0" y="419099"/>
          <a:ext cx="4953000" cy="4953000"/>
        </a:xfrm>
        <a:prstGeom prst="ellipse">
          <a:avLst/>
        </a:prstGeom>
        <a:solidFill>
          <a:srgbClr val="000066">
            <a:alpha val="49804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</a:rPr>
            <a:t>The candidate presents the </a:t>
          </a:r>
          <a:r>
            <a:rPr lang="en-US" sz="3600" b="1" kern="1200" dirty="0" err="1" smtClean="0">
              <a:solidFill>
                <a:schemeClr val="bg1"/>
              </a:solidFill>
            </a:rPr>
            <a:t>ePIN</a:t>
          </a:r>
          <a:r>
            <a:rPr lang="en-US" sz="3600" b="1" kern="1200" dirty="0" smtClean="0">
              <a:solidFill>
                <a:schemeClr val="bg1"/>
              </a:solidFill>
            </a:rPr>
            <a:t> at any JAMB accredited CBT Centre for validation and completion of registration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725350" y="1144449"/>
        <a:ext cx="3502300" cy="3502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FD750C-2B44-4140-8A08-2CF6AABB9D2E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162050"/>
            <a:ext cx="47053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A83A83-1C0B-45D3-9CDD-81CC9908E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2" y="2133600"/>
            <a:ext cx="11048998" cy="2667000"/>
          </a:xfrm>
        </p:spPr>
        <p:txBody>
          <a:bodyPr/>
          <a:lstStyle>
            <a:lvl1pPr algn="ctr">
              <a:defRPr sz="60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8902" y="609600"/>
            <a:ext cx="10020298" cy="1367694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FF0000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420600" y="8458200"/>
            <a:ext cx="1177952" cy="486833"/>
          </a:xfrm>
        </p:spPr>
        <p:txBody>
          <a:bodyPr/>
          <a:lstStyle>
            <a:lvl1pPr>
              <a:defRPr sz="1400"/>
            </a:lvl1pPr>
          </a:lstStyle>
          <a:p>
            <a:fld id="{6C3F33F1-468F-4959-B171-8A34DD5A182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412"/>
            <a:ext cx="1264443" cy="145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1579192" y="6409105"/>
            <a:ext cx="3501292" cy="34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89520" y="8534400"/>
            <a:ext cx="6340080" cy="50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33F1-468F-4959-B171-8A34DD5A1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6"/>
            <a:ext cx="30861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6"/>
            <a:ext cx="902970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1579192" y="6409105"/>
            <a:ext cx="3501292" cy="34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89520" y="8534400"/>
            <a:ext cx="6340080" cy="50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33F1-468F-4959-B171-8A34DD5A1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406400"/>
            <a:ext cx="10858500" cy="914400"/>
          </a:xfrm>
        </p:spPr>
        <p:txBody>
          <a:bodyPr>
            <a:noAutofit/>
          </a:bodyPr>
          <a:lstStyle>
            <a:lvl1pPr algn="ctr">
              <a:defRPr sz="5400" baseline="0">
                <a:ln w="12700">
                  <a:noFill/>
                </a:ln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7200"/>
            <a:ext cx="12573000" cy="67056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6600"/>
                </a:solidFill>
              </a:defRPr>
            </a:lvl1pPr>
            <a:lvl2pPr>
              <a:defRPr sz="2400">
                <a:solidFill>
                  <a:srgbClr val="006600"/>
                </a:solidFill>
              </a:defRPr>
            </a:lvl2pPr>
            <a:lvl3pPr>
              <a:defRPr sz="2400">
                <a:solidFill>
                  <a:srgbClr val="006600"/>
                </a:solidFill>
              </a:defRPr>
            </a:lvl3pPr>
            <a:lvl4pPr>
              <a:defRPr sz="2400">
                <a:solidFill>
                  <a:srgbClr val="006600"/>
                </a:solidFill>
              </a:defRPr>
            </a:lvl4pPr>
            <a:lvl5pPr>
              <a:defRPr sz="2400">
                <a:solidFill>
                  <a:srgbClr val="0066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2649200" y="8595783"/>
            <a:ext cx="1066800" cy="486833"/>
          </a:xfrm>
        </p:spPr>
        <p:txBody>
          <a:bodyPr/>
          <a:lstStyle>
            <a:lvl1pPr algn="ctr">
              <a:defRPr/>
            </a:lvl1pPr>
          </a:lstStyle>
          <a:p>
            <a:fld id="{6C3F33F1-468F-4959-B171-8A34DD5A18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3860800"/>
            <a:ext cx="10858501" cy="3133973"/>
          </a:xfrm>
        </p:spPr>
        <p:txBody>
          <a:bodyPr bIns="0" anchor="b">
            <a:normAutofit/>
          </a:bodyPr>
          <a:lstStyle>
            <a:lvl1pPr marL="0" indent="0">
              <a:buNone/>
              <a:defRPr sz="3600">
                <a:solidFill>
                  <a:srgbClr val="0066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28800" y="7010400"/>
            <a:ext cx="10858500" cy="1524000"/>
          </a:xfrm>
        </p:spPr>
        <p:txBody>
          <a:bodyPr>
            <a:noAutofit/>
          </a:bodyPr>
          <a:lstStyle>
            <a:lvl1pPr algn="l">
              <a:defRPr sz="3600" baseline="0">
                <a:ln w="12700">
                  <a:noFill/>
                </a:ln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 rot="16200000">
            <a:off x="-1579192" y="6409105"/>
            <a:ext cx="3501292" cy="34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3F33F1-468F-4959-B171-8A34DD5A18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1889520" y="8534400"/>
            <a:ext cx="6340080" cy="50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10858500" cy="1016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33F1-468F-4959-B171-8A34DD5A182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57300" y="2032001"/>
            <a:ext cx="5943600" cy="6589308"/>
          </a:xfrm>
        </p:spPr>
        <p:txBody>
          <a:bodyPr>
            <a:no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7434072" y="2032000"/>
            <a:ext cx="5710428" cy="6400800"/>
          </a:xfrm>
        </p:spPr>
        <p:txBody>
          <a:bodyPr>
            <a:noAutofit/>
          </a:bodyPr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45" y="1600200"/>
            <a:ext cx="5941266" cy="1143000"/>
          </a:xfrm>
        </p:spPr>
        <p:txBody>
          <a:bodyPr anchor="t">
            <a:noAutofit/>
          </a:bodyPr>
          <a:lstStyle>
            <a:lvl1pPr marL="0" indent="0">
              <a:buNone/>
              <a:defRPr sz="3200" b="1">
                <a:solidFill>
                  <a:srgbClr val="C00000"/>
                </a:solidFill>
                <a:latin typeface="Albertus Extra 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200" y="1447800"/>
            <a:ext cx="5943600" cy="1295400"/>
          </a:xfrm>
        </p:spPr>
        <p:txBody>
          <a:bodyPr anchor="t">
            <a:noAutofit/>
          </a:bodyPr>
          <a:lstStyle>
            <a:lvl1pPr marL="0" indent="0">
              <a:buNone/>
              <a:defRPr sz="3200" b="1">
                <a:solidFill>
                  <a:srgbClr val="C00000"/>
                </a:solidFill>
                <a:latin typeface="Albertus Extra Bold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33F1-468F-4959-B171-8A34DD5A182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028745" y="2844801"/>
            <a:ext cx="5829255" cy="5776508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7315200" y="2844800"/>
            <a:ext cx="5943600" cy="5776507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33F1-468F-4959-B171-8A34DD5A182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1579192" y="6409105"/>
            <a:ext cx="3501292" cy="34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2649200" y="8621310"/>
            <a:ext cx="838200" cy="486833"/>
          </a:xfrm>
        </p:spPr>
        <p:txBody>
          <a:bodyPr/>
          <a:lstStyle>
            <a:lvl1pPr algn="r">
              <a:defRPr/>
            </a:lvl1pPr>
          </a:lstStyle>
          <a:p>
            <a:fld id="{6C3F33F1-468F-4959-B171-8A34DD5A18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1" y="527049"/>
            <a:ext cx="4512470" cy="1549400"/>
          </a:xfrm>
        </p:spPr>
        <p:txBody>
          <a:bodyPr anchor="b"/>
          <a:lstStyle>
            <a:lvl1pPr algn="l">
              <a:defRPr sz="32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1" y="2076451"/>
            <a:ext cx="4512470" cy="5848351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1371600" y="508000"/>
            <a:ext cx="7200900" cy="79248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C3F33F1-468F-4959-B171-8A34DD5A182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>
          <a:xfrm>
            <a:off x="1889520" y="8534400"/>
            <a:ext cx="6340080" cy="50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166339"/>
            <a:ext cx="8229600" cy="539261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5963" y="508000"/>
            <a:ext cx="8801100" cy="54419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705600"/>
            <a:ext cx="6057900" cy="18288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-1579192" y="6409105"/>
            <a:ext cx="3501292" cy="342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89520" y="8534400"/>
            <a:ext cx="6340080" cy="50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33F1-468F-4959-B171-8A34DD5A1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0164" y="304800"/>
            <a:ext cx="10858500" cy="1016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828800"/>
            <a:ext cx="12344400" cy="670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73000" y="8621310"/>
            <a:ext cx="914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C3F33F1-468F-4959-B171-8A34DD5A18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14630402" y="6197600"/>
            <a:ext cx="364330" cy="575733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1142"/>
            <a:ext cx="1066799" cy="122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6000" b="1" kern="1200">
          <a:ln w="12700">
            <a:noFill/>
          </a:ln>
          <a:solidFill>
            <a:srgbClr val="FF0000"/>
          </a:solidFill>
          <a:effectLst/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6600"/>
        </a:buClr>
        <a:buFont typeface="Wingdings" pitchFamily="2" charset="2"/>
        <a:buChar char="ü"/>
        <a:defRPr sz="4400" b="1" kern="1200">
          <a:solidFill>
            <a:srgbClr val="0066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6600"/>
        </a:buClr>
        <a:buFont typeface="Wingdings" pitchFamily="2" charset="2"/>
        <a:buChar char="ü"/>
        <a:defRPr sz="4400" b="1" kern="1200">
          <a:solidFill>
            <a:srgbClr val="0066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6600"/>
        </a:buClr>
        <a:buFont typeface="Wingdings" pitchFamily="2" charset="2"/>
        <a:buChar char="ü"/>
        <a:defRPr sz="4400" b="1" kern="1200">
          <a:solidFill>
            <a:srgbClr val="0066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6600"/>
        </a:buClr>
        <a:buFont typeface="Wingdings" pitchFamily="2" charset="2"/>
        <a:buChar char="ü"/>
        <a:defRPr sz="4400" b="1" kern="1200">
          <a:solidFill>
            <a:srgbClr val="0066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6600"/>
        </a:buClr>
        <a:buFont typeface="Wingdings" pitchFamily="2" charset="2"/>
        <a:buChar char="ü"/>
        <a:defRPr sz="4400" b="1" kern="1200">
          <a:solidFill>
            <a:srgbClr val="0066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1676400" y="6324600"/>
            <a:ext cx="11506200" cy="18288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n w="50800"/>
                <a:solidFill>
                  <a:srgbClr val="003300"/>
                </a:solidFill>
              </a:rPr>
              <a:t>t</a:t>
            </a:r>
            <a:r>
              <a:rPr lang="en-US" sz="3600" dirty="0" smtClean="0">
                <a:ln w="50800"/>
                <a:solidFill>
                  <a:srgbClr val="003300"/>
                </a:solidFill>
              </a:rPr>
              <a:t>o a Critical Stakeholders Meeting</a:t>
            </a:r>
            <a:r>
              <a:rPr lang="en-US" sz="3600" dirty="0">
                <a:ln w="50800"/>
                <a:solidFill>
                  <a:srgbClr val="003300"/>
                </a:solidFill>
              </a:rPr>
              <a:t/>
            </a:r>
            <a:br>
              <a:rPr lang="en-US" sz="3600" dirty="0">
                <a:ln w="50800"/>
                <a:solidFill>
                  <a:srgbClr val="003300"/>
                </a:solidFill>
              </a:rPr>
            </a:br>
            <a:r>
              <a:rPr lang="en-US" sz="3600" dirty="0" smtClean="0">
                <a:ln w="50800"/>
                <a:solidFill>
                  <a:srgbClr val="003300"/>
                </a:solidFill>
              </a:rPr>
              <a:t>on Plans &amp; Modalities for the Sale &amp; Registration of  2018 UTME Application</a:t>
            </a:r>
            <a:endParaRPr lang="en-US" sz="3600" dirty="0">
              <a:solidFill>
                <a:srgbClr val="00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573000" y="8657167"/>
            <a:ext cx="914400" cy="486833"/>
          </a:xfrm>
        </p:spPr>
        <p:txBody>
          <a:bodyPr/>
          <a:lstStyle/>
          <a:p>
            <a:fld id="{6C3F33F1-468F-4959-B171-8A34DD5A1823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59835" y="8311679"/>
            <a:ext cx="11164828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50800"/>
                <a:solidFill>
                  <a:srgbClr val="C00000"/>
                </a:solidFill>
                <a:latin typeface="AR CENA" panose="02000000000000000000" pitchFamily="2" charset="0"/>
              </a:rPr>
              <a:t>Wednesday, 15</a:t>
            </a:r>
            <a:r>
              <a:rPr lang="en-US" sz="4000" baseline="30000" dirty="0" smtClean="0">
                <a:ln w="50800"/>
                <a:solidFill>
                  <a:srgbClr val="C00000"/>
                </a:solidFill>
                <a:latin typeface="AR CENA" panose="02000000000000000000" pitchFamily="2" charset="0"/>
              </a:rPr>
              <a:t>th</a:t>
            </a:r>
            <a:r>
              <a:rPr lang="en-US" sz="4000" dirty="0" smtClean="0">
                <a:ln w="50800"/>
                <a:solidFill>
                  <a:srgbClr val="C00000"/>
                </a:solidFill>
                <a:latin typeface="AR CENA" panose="02000000000000000000" pitchFamily="2" charset="0"/>
              </a:rPr>
              <a:t> November, </a:t>
            </a:r>
            <a:r>
              <a:rPr lang="en-US" sz="4000" dirty="0">
                <a:ln w="50800"/>
                <a:solidFill>
                  <a:srgbClr val="C00000"/>
                </a:solidFill>
                <a:latin typeface="AR CENA" panose="02000000000000000000" pitchFamily="2" charset="0"/>
              </a:rPr>
              <a:t>2017</a:t>
            </a:r>
            <a:endParaRPr lang="en-US" sz="3600" dirty="0">
              <a:latin typeface="AR CENA" panose="02000000000000000000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" t="2231" r="1291" b="5656"/>
          <a:stretch/>
        </p:blipFill>
        <p:spPr bwMode="auto">
          <a:xfrm>
            <a:off x="1905000" y="457200"/>
            <a:ext cx="10744200" cy="563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2971800"/>
            <a:ext cx="1526561" cy="17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43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11430000" cy="990600"/>
          </a:xfrm>
        </p:spPr>
        <p:txBody>
          <a:bodyPr/>
          <a:lstStyle/>
          <a:p>
            <a:r>
              <a:rPr lang="en-US" sz="48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JAMB </a:t>
            </a:r>
            <a:r>
              <a:rPr lang="en-US" sz="4800" dirty="0" err="1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ePIN</a:t>
            </a:r>
            <a:r>
              <a:rPr lang="en-US" sz="48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 SELLING POINTS</a:t>
            </a:r>
            <a:endParaRPr lang="en-US" sz="4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13106400" cy="7239000"/>
          </a:xfrm>
        </p:spPr>
        <p:txBody>
          <a:bodyPr>
            <a:noAutofit/>
          </a:bodyPr>
          <a:lstStyle/>
          <a:p>
            <a:pPr marL="735013" indent="-735013">
              <a:spcBef>
                <a:spcPts val="0"/>
              </a:spcBef>
            </a:pPr>
            <a:r>
              <a:rPr lang="en-US" sz="3400" dirty="0" smtClean="0">
                <a:solidFill>
                  <a:srgbClr val="080808"/>
                </a:solidFill>
              </a:rPr>
              <a:t>Participating Banks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sz="3400" dirty="0" smtClean="0">
                <a:solidFill>
                  <a:srgbClr val="080808"/>
                </a:solidFill>
              </a:rPr>
              <a:t>Mobile Money Operators including </a:t>
            </a:r>
            <a:r>
              <a:rPr lang="en-US" sz="3400" dirty="0" err="1" smtClean="0">
                <a:solidFill>
                  <a:srgbClr val="080808"/>
                </a:solidFill>
              </a:rPr>
              <a:t>eTranzact</a:t>
            </a:r>
            <a:r>
              <a:rPr lang="en-US" sz="3400" dirty="0" smtClean="0">
                <a:solidFill>
                  <a:srgbClr val="080808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400" dirty="0" smtClean="0">
                <a:solidFill>
                  <a:srgbClr val="080808"/>
                </a:solidFill>
              </a:rPr>
              <a:t>       (</a:t>
            </a:r>
            <a:r>
              <a:rPr lang="en-US" sz="3400" dirty="0" err="1" smtClean="0">
                <a:solidFill>
                  <a:srgbClr val="080808"/>
                </a:solidFill>
              </a:rPr>
              <a:t>Paga</a:t>
            </a:r>
            <a:r>
              <a:rPr lang="en-US" sz="3400" dirty="0" smtClean="0">
                <a:solidFill>
                  <a:srgbClr val="080808"/>
                </a:solidFill>
              </a:rPr>
              <a:t>, </a:t>
            </a:r>
            <a:r>
              <a:rPr lang="en-US" sz="3400" dirty="0" err="1" smtClean="0">
                <a:solidFill>
                  <a:srgbClr val="080808"/>
                </a:solidFill>
              </a:rPr>
              <a:t>Cellulant</a:t>
            </a:r>
            <a:r>
              <a:rPr lang="en-US" sz="3400" dirty="0" smtClean="0">
                <a:solidFill>
                  <a:srgbClr val="080808"/>
                </a:solidFill>
              </a:rPr>
              <a:t>, </a:t>
            </a:r>
            <a:r>
              <a:rPr lang="en-US" sz="3400" dirty="0" err="1" smtClean="0">
                <a:solidFill>
                  <a:srgbClr val="080808"/>
                </a:solidFill>
              </a:rPr>
              <a:t>Teasy</a:t>
            </a:r>
            <a:r>
              <a:rPr lang="en-US" sz="3400" dirty="0" smtClean="0">
                <a:solidFill>
                  <a:srgbClr val="080808"/>
                </a:solidFill>
              </a:rPr>
              <a:t> Mobile e.t.c.)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sz="3400" dirty="0" smtClean="0">
                <a:solidFill>
                  <a:srgbClr val="080808"/>
                </a:solidFill>
              </a:rPr>
              <a:t>Registered Microfinance Banks 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400" dirty="0">
                <a:solidFill>
                  <a:srgbClr val="080808"/>
                </a:solidFill>
              </a:rPr>
              <a:t> </a:t>
            </a:r>
            <a:r>
              <a:rPr lang="en-US" sz="3400" dirty="0" smtClean="0">
                <a:solidFill>
                  <a:srgbClr val="080808"/>
                </a:solidFill>
              </a:rPr>
              <a:t>      (</a:t>
            </a:r>
            <a:r>
              <a:rPr lang="en-US" sz="3400" dirty="0" err="1" smtClean="0">
                <a:solidFill>
                  <a:srgbClr val="080808"/>
                </a:solidFill>
              </a:rPr>
              <a:t>Ifesowapo</a:t>
            </a:r>
            <a:r>
              <a:rPr lang="en-US" sz="3400" dirty="0" smtClean="0">
                <a:solidFill>
                  <a:srgbClr val="080808"/>
                </a:solidFill>
              </a:rPr>
              <a:t>, Regent, FUDMFB, Welfare MFB)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sz="3400" dirty="0" smtClean="0">
                <a:solidFill>
                  <a:srgbClr val="080808"/>
                </a:solidFill>
              </a:rPr>
              <a:t>Online </a:t>
            </a:r>
            <a:r>
              <a:rPr lang="en-US" sz="3400" dirty="0">
                <a:solidFill>
                  <a:srgbClr val="080808"/>
                </a:solidFill>
              </a:rPr>
              <a:t>P</a:t>
            </a:r>
            <a:r>
              <a:rPr lang="en-US" sz="3400" dirty="0" smtClean="0">
                <a:solidFill>
                  <a:srgbClr val="080808"/>
                </a:solidFill>
              </a:rPr>
              <a:t>ayment – Remita &amp; Interswitch (Switches)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sz="3400" dirty="0" smtClean="0">
                <a:solidFill>
                  <a:srgbClr val="080808"/>
                </a:solidFill>
              </a:rPr>
              <a:t>POS (Citi-Serve)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sz="3400" dirty="0" smtClean="0">
                <a:solidFill>
                  <a:srgbClr val="080808"/>
                </a:solidFill>
              </a:rPr>
              <a:t>ATM (Interswitch)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sz="3400" dirty="0" smtClean="0">
                <a:solidFill>
                  <a:srgbClr val="080808"/>
                </a:solidFill>
              </a:rPr>
              <a:t>USSD (NIBSS &amp; ERCAS) – for mobile (Internet/online) banking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304800"/>
            <a:ext cx="11099298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4800" dirty="0" smtClean="0"/>
              <a:t>Duties of Participating Financial Institutions at the CBT Centres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990600" y="2362200"/>
            <a:ext cx="7391400" cy="6019800"/>
          </a:xfrm>
          <a:prstGeom prst="rect">
            <a:avLst/>
          </a:prstGeom>
        </p:spPr>
        <p:txBody>
          <a:bodyPr lIns="146304" tIns="73152" rIns="146304" bIns="73152">
            <a:normAutofit fontScale="92500" lnSpcReduction="20000"/>
          </a:bodyPr>
          <a:lstStyle/>
          <a:p>
            <a:pPr lvl="1" indent="-742950"/>
            <a:r>
              <a:rPr lang="en-US" sz="3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Collect the confirmation code  from candidates phone</a:t>
            </a:r>
          </a:p>
          <a:p>
            <a:pPr marL="0" lvl="1" indent="0">
              <a:buNone/>
            </a:pPr>
            <a:endParaRPr lang="en-US" sz="32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 indent="-742950"/>
            <a:r>
              <a:rPr lang="en-US" sz="3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Collect payment and issue </a:t>
            </a:r>
            <a:r>
              <a:rPr lang="en-US" sz="3200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ePINs</a:t>
            </a:r>
            <a:endParaRPr lang="en-US" sz="32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lvl="1" indent="0">
              <a:buNone/>
            </a:pPr>
            <a:endParaRPr lang="en-US" sz="32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 indent="-742950"/>
            <a:r>
              <a:rPr lang="en-US" sz="3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Facilitate </a:t>
            </a:r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POS </a:t>
            </a:r>
            <a:r>
              <a:rPr lang="en-US" sz="3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Payments if necessary</a:t>
            </a:r>
          </a:p>
          <a:p>
            <a:pPr marL="0" lvl="1" indent="0">
              <a:buNone/>
            </a:pPr>
            <a:endParaRPr lang="en-US" sz="32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 indent="-742950"/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Provide Evidence of </a:t>
            </a:r>
            <a:r>
              <a:rPr lang="en-US" sz="3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Payments</a:t>
            </a:r>
          </a:p>
          <a:p>
            <a:pPr marL="0" lvl="1" indent="0">
              <a:buNone/>
            </a:pPr>
            <a:endParaRPr lang="en-US" sz="32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 indent="-742950"/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Collection of Centre Service </a:t>
            </a:r>
            <a:r>
              <a:rPr lang="en-US" sz="32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Fees if requested by the Centre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7FF6-CF16-4C3A-8562-2A61C04EC6C2}" type="slidenum">
              <a:rPr lang="en-US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/>
              <a:t>11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9695">
            <a:off x="8808930" y="3120279"/>
            <a:ext cx="4691119" cy="30773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5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11430000" cy="1371600"/>
          </a:xfrm>
        </p:spPr>
        <p:txBody>
          <a:bodyPr/>
          <a:lstStyle/>
          <a:p>
            <a:r>
              <a:rPr lang="en-US" sz="40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PAYMENT THROUGH BANKS INCLUDING MICROFINANCE BANKS</a:t>
            </a:r>
            <a:endParaRPr lang="en-US" sz="3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1219200" y="3352800"/>
            <a:ext cx="12115800" cy="3962400"/>
          </a:xfrm>
        </p:spPr>
        <p:txBody>
          <a:bodyPr>
            <a:noAutofit/>
          </a:bodyPr>
          <a:lstStyle/>
          <a:p>
            <a:pPr marL="735013" indent="-735013">
              <a:spcBef>
                <a:spcPts val="0"/>
              </a:spcBef>
            </a:pPr>
            <a:r>
              <a:rPr lang="en-US" dirty="0" smtClean="0">
                <a:solidFill>
                  <a:srgbClr val="080808"/>
                </a:solidFill>
              </a:rPr>
              <a:t>Present confirmation code and pay by cash or card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rgbClr val="080808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dirty="0" err="1" smtClean="0">
                <a:solidFill>
                  <a:srgbClr val="080808"/>
                </a:solidFill>
              </a:rPr>
              <a:t>ePIN</a:t>
            </a:r>
            <a:r>
              <a:rPr lang="en-US" dirty="0" smtClean="0">
                <a:solidFill>
                  <a:srgbClr val="080808"/>
                </a:solidFill>
              </a:rPr>
              <a:t> is delivered to the candidate’s </a:t>
            </a:r>
            <a:r>
              <a:rPr lang="en-US" dirty="0">
                <a:solidFill>
                  <a:srgbClr val="080808"/>
                </a:solidFill>
              </a:rPr>
              <a:t>unique telephone </a:t>
            </a:r>
            <a:r>
              <a:rPr lang="en-US" dirty="0" smtClean="0">
                <a:solidFill>
                  <a:srgbClr val="080808"/>
                </a:solidFill>
              </a:rPr>
              <a:t>number</a:t>
            </a:r>
            <a:endParaRPr lang="en-US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7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11430000" cy="1371600"/>
          </a:xfrm>
        </p:spPr>
        <p:txBody>
          <a:bodyPr/>
          <a:lstStyle/>
          <a:p>
            <a:r>
              <a:rPr lang="en-US" sz="40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PAYMENT THROUGH POS</a:t>
            </a:r>
            <a:br>
              <a:rPr lang="en-US" sz="40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n w="5080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(CITI-SERVE)</a:t>
            </a:r>
            <a:endParaRPr lang="en-US" sz="3200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1143000" y="2057400"/>
            <a:ext cx="11506200" cy="5791200"/>
          </a:xfrm>
        </p:spPr>
        <p:txBody>
          <a:bodyPr>
            <a:noAutofit/>
          </a:bodyPr>
          <a:lstStyle/>
          <a:p>
            <a:pPr marL="568325" lvl="0" indent="-568325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dirty="0">
              <a:solidFill>
                <a:srgbClr val="080808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735013" indent="-735013">
              <a:spcBef>
                <a:spcPts val="0"/>
              </a:spcBef>
            </a:pPr>
            <a:r>
              <a:rPr lang="en-US" sz="3600" dirty="0" smtClean="0">
                <a:solidFill>
                  <a:srgbClr val="080808"/>
                </a:solidFill>
              </a:rPr>
              <a:t>This is available at State Offices of JAMB + CBT Centres, Other POS Outlets &amp; any CBT Centre that demands it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sz="3600" dirty="0" smtClean="0">
                <a:solidFill>
                  <a:srgbClr val="080808"/>
                </a:solidFill>
              </a:rPr>
              <a:t>Present confirmation code &amp; pay by card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sz="3600" dirty="0" err="1" smtClean="0">
                <a:solidFill>
                  <a:srgbClr val="080808"/>
                </a:solidFill>
              </a:rPr>
              <a:t>ePIN</a:t>
            </a:r>
            <a:r>
              <a:rPr lang="en-US" sz="3600" dirty="0" smtClean="0">
                <a:solidFill>
                  <a:srgbClr val="080808"/>
                </a:solidFill>
              </a:rPr>
              <a:t> is then delivered to the candidate’s </a:t>
            </a:r>
            <a:r>
              <a:rPr lang="en-US" sz="3600" dirty="0">
                <a:solidFill>
                  <a:srgbClr val="080808"/>
                </a:solidFill>
              </a:rPr>
              <a:t>unique telephone </a:t>
            </a:r>
            <a:r>
              <a:rPr lang="en-US" sz="3600" dirty="0" smtClean="0">
                <a:solidFill>
                  <a:srgbClr val="080808"/>
                </a:solidFill>
              </a:rPr>
              <a:t>number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2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11811000" cy="1828800"/>
          </a:xfrm>
        </p:spPr>
        <p:txBody>
          <a:bodyPr/>
          <a:lstStyle/>
          <a:p>
            <a:r>
              <a:rPr lang="en-US" sz="36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PAYMENT THROUGH </a:t>
            </a:r>
            <a:br>
              <a:rPr lang="en-US" sz="36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MOBILE MONEY OPERATORS </a:t>
            </a:r>
            <a:br>
              <a:rPr lang="en-US" sz="36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n w="5080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</a:t>
            </a:r>
            <a:r>
              <a:rPr lang="en-US" sz="3600" dirty="0" err="1" smtClean="0">
                <a:ln w="5080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eTranzact</a:t>
            </a:r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838200" y="2590800"/>
            <a:ext cx="12039600" cy="5029200"/>
          </a:xfrm>
        </p:spPr>
        <p:txBody>
          <a:bodyPr>
            <a:noAutofit/>
          </a:bodyPr>
          <a:lstStyle/>
          <a:p>
            <a:pPr marL="735013" indent="-735013">
              <a:spcBef>
                <a:spcPts val="0"/>
              </a:spcBef>
            </a:pPr>
            <a:r>
              <a:rPr lang="en-US" sz="4400" dirty="0" smtClean="0">
                <a:solidFill>
                  <a:srgbClr val="080808"/>
                </a:solidFill>
              </a:rPr>
              <a:t>This is available at CBT Centres &amp; Other Agent Outlets</a:t>
            </a:r>
          </a:p>
          <a:p>
            <a:pPr marL="0" indent="0">
              <a:spcBef>
                <a:spcPts val="0"/>
              </a:spcBef>
              <a:buNone/>
            </a:pPr>
            <a:endParaRPr lang="en-US" sz="4400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sz="4400" dirty="0" smtClean="0">
                <a:solidFill>
                  <a:srgbClr val="080808"/>
                </a:solidFill>
              </a:rPr>
              <a:t>Present confirmation code &amp; pay by cash</a:t>
            </a:r>
          </a:p>
          <a:p>
            <a:pPr marL="0" indent="0">
              <a:spcBef>
                <a:spcPts val="0"/>
              </a:spcBef>
              <a:buNone/>
            </a:pPr>
            <a:endParaRPr lang="en-US" sz="4400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sz="4400" dirty="0" err="1" smtClean="0">
                <a:solidFill>
                  <a:srgbClr val="080808"/>
                </a:solidFill>
              </a:rPr>
              <a:t>ePIN</a:t>
            </a:r>
            <a:r>
              <a:rPr lang="en-US" sz="4400" dirty="0" smtClean="0">
                <a:solidFill>
                  <a:srgbClr val="080808"/>
                </a:solidFill>
              </a:rPr>
              <a:t> is then delivered to the candidate’s </a:t>
            </a:r>
            <a:r>
              <a:rPr lang="en-US" sz="4400" dirty="0">
                <a:solidFill>
                  <a:srgbClr val="080808"/>
                </a:solidFill>
              </a:rPr>
              <a:t>unique telephone </a:t>
            </a:r>
            <a:r>
              <a:rPr lang="en-US" sz="4400" dirty="0" smtClean="0">
                <a:solidFill>
                  <a:srgbClr val="080808"/>
                </a:solidFill>
              </a:rPr>
              <a:t>number</a:t>
            </a:r>
            <a:endParaRPr lang="en-US" sz="4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11811000" cy="1066800"/>
          </a:xfrm>
        </p:spPr>
        <p:txBody>
          <a:bodyPr/>
          <a:lstStyle/>
          <a:p>
            <a:r>
              <a:rPr lang="en-US" sz="36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PAYMENT USING ATM </a:t>
            </a:r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1219200" y="2057400"/>
            <a:ext cx="11582400" cy="5638800"/>
          </a:xfrm>
        </p:spPr>
        <p:txBody>
          <a:bodyPr>
            <a:noAutofit/>
          </a:bodyPr>
          <a:lstStyle/>
          <a:p>
            <a:pPr marL="735013" indent="-735013">
              <a:spcBef>
                <a:spcPts val="0"/>
              </a:spcBef>
            </a:pPr>
            <a:r>
              <a:rPr lang="en-US" dirty="0" smtClean="0">
                <a:solidFill>
                  <a:srgbClr val="080808"/>
                </a:solidFill>
              </a:rPr>
              <a:t>This is available at all ATM outlets of participating Banks (Interswitch Channel)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dirty="0" smtClean="0">
                <a:solidFill>
                  <a:srgbClr val="080808"/>
                </a:solidFill>
              </a:rPr>
              <a:t>Select Bill Payment &amp; then pick JAMB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dirty="0" smtClean="0">
                <a:solidFill>
                  <a:srgbClr val="080808"/>
                </a:solidFill>
              </a:rPr>
              <a:t>Enter confirmation code &amp; pay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dirty="0" err="1" smtClean="0">
                <a:solidFill>
                  <a:srgbClr val="080808"/>
                </a:solidFill>
              </a:rPr>
              <a:t>ePIN</a:t>
            </a:r>
            <a:r>
              <a:rPr lang="en-US" dirty="0" smtClean="0">
                <a:solidFill>
                  <a:srgbClr val="080808"/>
                </a:solidFill>
              </a:rPr>
              <a:t> is then delivered to the candidate’s unique telephone number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11811000" cy="1219200"/>
          </a:xfrm>
        </p:spPr>
        <p:txBody>
          <a:bodyPr/>
          <a:lstStyle/>
          <a:p>
            <a:r>
              <a:rPr lang="en-US" sz="36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ONLINE PAYMENTS USING </a:t>
            </a:r>
            <a:br>
              <a:rPr lang="en-US" sz="36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REMITA / INTERSWITCH</a:t>
            </a:r>
            <a:endParaRPr lang="en-US" sz="2800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990600" y="1905000"/>
            <a:ext cx="11887200" cy="6705600"/>
          </a:xfrm>
        </p:spPr>
        <p:txBody>
          <a:bodyPr>
            <a:noAutofit/>
          </a:bodyPr>
          <a:lstStyle/>
          <a:p>
            <a:pPr marL="735013" indent="-735013">
              <a:spcBef>
                <a:spcPts val="0"/>
              </a:spcBef>
            </a:pPr>
            <a:r>
              <a:rPr lang="en-US" sz="3600" dirty="0" smtClean="0">
                <a:solidFill>
                  <a:srgbClr val="080808"/>
                </a:solidFill>
              </a:rPr>
              <a:t>Log on to JAMB website: </a:t>
            </a:r>
            <a:r>
              <a:rPr lang="en-US" sz="3600" dirty="0" smtClean="0">
                <a:solidFill>
                  <a:srgbClr val="000066"/>
                </a:solidFill>
              </a:rPr>
              <a:t>www.jamb.gov.ng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sz="3600" dirty="0" smtClean="0">
                <a:solidFill>
                  <a:srgbClr val="080808"/>
                </a:solidFill>
              </a:rPr>
              <a:t>Click Registration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sz="3600" dirty="0" smtClean="0">
                <a:solidFill>
                  <a:srgbClr val="080808"/>
                </a:solidFill>
              </a:rPr>
              <a:t>Enter confirmation Code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sz="3600" dirty="0" smtClean="0">
                <a:solidFill>
                  <a:srgbClr val="080808"/>
                </a:solidFill>
              </a:rPr>
              <a:t>Select payment Method e.g. Interswitch or Remita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sz="3600" dirty="0" smtClean="0">
                <a:solidFill>
                  <a:srgbClr val="080808"/>
                </a:solidFill>
              </a:rPr>
              <a:t>Make payment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sz="3600" dirty="0" err="1" smtClean="0">
                <a:solidFill>
                  <a:srgbClr val="080808"/>
                </a:solidFill>
              </a:rPr>
              <a:t>ePIN</a:t>
            </a:r>
            <a:r>
              <a:rPr lang="en-US" sz="3600" dirty="0" smtClean="0">
                <a:solidFill>
                  <a:srgbClr val="080808"/>
                </a:solidFill>
              </a:rPr>
              <a:t> is then delivered to the candidate’s unique telephone number</a:t>
            </a:r>
          </a:p>
          <a:p>
            <a:pPr marL="735013" indent="-735013">
              <a:spcBef>
                <a:spcPts val="0"/>
              </a:spcBef>
            </a:pPr>
            <a:endParaRPr lang="en-US" sz="3600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endParaRPr lang="en-US" sz="3600" dirty="0" smtClean="0">
              <a:solidFill>
                <a:srgbClr val="080808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11811000" cy="990600"/>
          </a:xfrm>
        </p:spPr>
        <p:txBody>
          <a:bodyPr/>
          <a:lstStyle/>
          <a:p>
            <a:r>
              <a:rPr lang="en-US" sz="44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PAYMENTS USING USSD (NIBSS / ERCAS)</a:t>
            </a:r>
            <a:endParaRPr lang="en-US" sz="3600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1066800" y="2057400"/>
            <a:ext cx="11734800" cy="6019800"/>
          </a:xfrm>
        </p:spPr>
        <p:txBody>
          <a:bodyPr>
            <a:noAutofit/>
          </a:bodyPr>
          <a:lstStyle/>
          <a:p>
            <a:pPr marL="735013" indent="-735013">
              <a:spcBef>
                <a:spcPts val="0"/>
              </a:spcBef>
            </a:pPr>
            <a:r>
              <a:rPr lang="en-US" dirty="0" smtClean="0">
                <a:solidFill>
                  <a:srgbClr val="080808"/>
                </a:solidFill>
              </a:rPr>
              <a:t>Dial USSD code (e.g. </a:t>
            </a:r>
            <a:r>
              <a:rPr lang="en-US" dirty="0" smtClean="0">
                <a:solidFill>
                  <a:srgbClr val="FF0000"/>
                </a:solidFill>
              </a:rPr>
              <a:t>*565*6#</a:t>
            </a:r>
            <a:r>
              <a:rPr lang="en-US" dirty="0" smtClean="0">
                <a:solidFill>
                  <a:srgbClr val="080808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dirty="0" smtClean="0">
                <a:solidFill>
                  <a:srgbClr val="080808"/>
                </a:solidFill>
              </a:rPr>
              <a:t>Enter confirmation code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dirty="0" smtClean="0">
                <a:solidFill>
                  <a:srgbClr val="080808"/>
                </a:solidFill>
              </a:rPr>
              <a:t>Select bank &amp; follow the prompts to complete payment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dirty="0" err="1" smtClean="0">
                <a:solidFill>
                  <a:srgbClr val="080808"/>
                </a:solidFill>
              </a:rPr>
              <a:t>ePIN</a:t>
            </a:r>
            <a:r>
              <a:rPr lang="en-US" dirty="0" smtClean="0">
                <a:solidFill>
                  <a:srgbClr val="080808"/>
                </a:solidFill>
              </a:rPr>
              <a:t> is then delivered to the candidate’s unique telephone number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4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10858500" cy="914400"/>
          </a:xfrm>
        </p:spPr>
        <p:txBody>
          <a:bodyPr/>
          <a:lstStyle/>
          <a:p>
            <a:r>
              <a:rPr lang="en-US" sz="48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PAYMENT SELF HELP</a:t>
            </a:r>
            <a:endParaRPr lang="en-US" sz="4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1143000" y="1981200"/>
            <a:ext cx="11582400" cy="5943600"/>
          </a:xfrm>
        </p:spPr>
        <p:txBody>
          <a:bodyPr>
            <a:noAutofit/>
          </a:bodyPr>
          <a:lstStyle/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4400" dirty="0" smtClean="0">
                <a:solidFill>
                  <a:prstClr val="black"/>
                </a:solidFill>
              </a:rPr>
              <a:t>If </a:t>
            </a:r>
            <a:r>
              <a:rPr lang="en-US" sz="4400" dirty="0" err="1" smtClean="0">
                <a:solidFill>
                  <a:prstClr val="black"/>
                </a:solidFill>
              </a:rPr>
              <a:t>ePIN</a:t>
            </a:r>
            <a:r>
              <a:rPr lang="en-US" sz="4400" dirty="0" smtClean="0">
                <a:solidFill>
                  <a:prstClr val="black"/>
                </a:solidFill>
              </a:rPr>
              <a:t> is not </a:t>
            </a:r>
            <a:r>
              <a:rPr lang="en-US" sz="4400" dirty="0" smtClean="0">
                <a:solidFill>
                  <a:srgbClr val="660066"/>
                </a:solidFill>
              </a:rPr>
              <a:t>Received </a:t>
            </a:r>
            <a:r>
              <a:rPr lang="en-US" sz="4400" dirty="0" smtClean="0">
                <a:solidFill>
                  <a:prstClr val="black"/>
                </a:solidFill>
              </a:rPr>
              <a:t>or </a:t>
            </a:r>
            <a:r>
              <a:rPr lang="en-US" sz="4400" dirty="0" smtClean="0">
                <a:solidFill>
                  <a:srgbClr val="FF0000"/>
                </a:solidFill>
              </a:rPr>
              <a:t>Lost</a:t>
            </a:r>
            <a:r>
              <a:rPr lang="en-US" sz="4400" dirty="0" smtClean="0">
                <a:solidFill>
                  <a:prstClr val="black"/>
                </a:solidFill>
              </a:rPr>
              <a:t> , send a text message </a:t>
            </a:r>
            <a:r>
              <a:rPr lang="en-US" sz="4400" dirty="0">
                <a:solidFill>
                  <a:prstClr val="black"/>
                </a:solidFill>
              </a:rPr>
              <a:t>from </a:t>
            </a:r>
            <a:r>
              <a:rPr lang="en-US" sz="4400" dirty="0" smtClean="0">
                <a:solidFill>
                  <a:prstClr val="black"/>
                </a:solidFill>
              </a:rPr>
              <a:t>the registered </a:t>
            </a:r>
            <a:r>
              <a:rPr lang="en-US" sz="4400" dirty="0">
                <a:solidFill>
                  <a:prstClr val="black"/>
                </a:solidFill>
              </a:rPr>
              <a:t>telephone number</a:t>
            </a:r>
            <a:r>
              <a:rPr lang="en-US" sz="4400" dirty="0" smtClean="0">
                <a:solidFill>
                  <a:prstClr val="black"/>
                </a:solidFill>
              </a:rPr>
              <a:t> “UTMEPIN” or “DEPIN” to 55019 for UTME or DE respectively</a:t>
            </a: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4400" dirty="0">
              <a:solidFill>
                <a:prstClr val="black"/>
              </a:solidFill>
            </a:endParaRPr>
          </a:p>
          <a:p>
            <a:pPr marL="914400" lvl="0" indent="-9144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4400" dirty="0">
                <a:solidFill>
                  <a:prstClr val="black"/>
                </a:solidFill>
              </a:rPr>
              <a:t>T</a:t>
            </a:r>
            <a:r>
              <a:rPr lang="en-US" sz="4400" dirty="0" smtClean="0">
                <a:solidFill>
                  <a:prstClr val="black"/>
                </a:solidFill>
              </a:rPr>
              <a:t>he </a:t>
            </a:r>
            <a:r>
              <a:rPr lang="en-US" sz="4400" dirty="0" err="1" smtClean="0">
                <a:solidFill>
                  <a:prstClr val="black"/>
                </a:solidFill>
              </a:rPr>
              <a:t>ePIN</a:t>
            </a:r>
            <a:r>
              <a:rPr lang="en-US" sz="4400" dirty="0" smtClean="0">
                <a:solidFill>
                  <a:prstClr val="black"/>
                </a:solidFill>
              </a:rPr>
              <a:t> would then be retrieved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0" y="1587568"/>
            <a:ext cx="2590800" cy="2439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600" y="4031904"/>
            <a:ext cx="3114128" cy="22593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832" y="6411684"/>
            <a:ext cx="3627664" cy="22751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52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00200" y="2895601"/>
            <a:ext cx="104013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080808"/>
                </a:solidFill>
              </a:rPr>
              <a:t>After successful payment &amp; obtaining </a:t>
            </a:r>
            <a:r>
              <a:rPr lang="en-US" sz="4400" dirty="0" err="1" smtClean="0">
                <a:solidFill>
                  <a:srgbClr val="080808"/>
                </a:solidFill>
              </a:rPr>
              <a:t>ePIN</a:t>
            </a:r>
            <a:r>
              <a:rPr lang="en-US" sz="4400" dirty="0" smtClean="0">
                <a:solidFill>
                  <a:srgbClr val="080808"/>
                </a:solidFill>
              </a:rPr>
              <a:t>, candidate should proceed to any of the accredited CBT Centres to complete his/her own registration </a:t>
            </a:r>
            <a:endParaRPr lang="en-US" sz="4400" dirty="0">
              <a:solidFill>
                <a:srgbClr val="080808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660400"/>
            <a:ext cx="10858500" cy="1016000"/>
          </a:xfrm>
        </p:spPr>
        <p:txBody>
          <a:bodyPr/>
          <a:lstStyle/>
          <a:p>
            <a:r>
              <a:rPr lang="en-US" dirty="0" smtClean="0"/>
              <a:t>After payment…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11506200" cy="9144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STAKEHOLDERS</a:t>
            </a:r>
            <a:endParaRPr lang="en-US" sz="40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533400" y="1600200"/>
            <a:ext cx="11963400" cy="7122708"/>
          </a:xfrm>
        </p:spPr>
        <p:txBody>
          <a:bodyPr>
            <a:noAutofit/>
          </a:bodyPr>
          <a:lstStyle/>
          <a:p>
            <a:pPr marL="1085850" indent="-847725" algn="just"/>
            <a:r>
              <a:rPr lang="en-US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National Assembly</a:t>
            </a:r>
          </a:p>
          <a:p>
            <a:pPr marL="238125" indent="0" algn="just">
              <a:buNone/>
            </a:pPr>
            <a:endParaRPr lang="en-US" sz="12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1085850" indent="-847725" algn="just"/>
            <a:r>
              <a:rPr lang="en-US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Educational Institutions / Regulatory Agencies </a:t>
            </a:r>
          </a:p>
          <a:p>
            <a:pPr marL="1085850" indent="-847725" algn="just"/>
            <a:endParaRPr lang="en-US" sz="16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1085850" indent="-847725" algn="just"/>
            <a:r>
              <a:rPr lang="en-US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CBT Centres (Public &amp; Private)</a:t>
            </a:r>
          </a:p>
          <a:p>
            <a:pPr marL="1085850" indent="-847725" algn="just"/>
            <a:endParaRPr lang="en-US" sz="16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1085850" indent="-847725" algn="just"/>
            <a:r>
              <a:rPr lang="en-US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Parents (NAPTAN)</a:t>
            </a:r>
          </a:p>
          <a:p>
            <a:pPr marL="1085850" indent="-847725" algn="just"/>
            <a:endParaRPr lang="en-US" sz="16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1085850" indent="-847725" algn="just"/>
            <a:r>
              <a:rPr lang="en-US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Teachers (ANCOPSS)</a:t>
            </a:r>
          </a:p>
          <a:p>
            <a:pPr marL="1085850" indent="-847725" algn="just"/>
            <a:endParaRPr lang="en-US" sz="1600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1085850" indent="-847725" algn="just"/>
            <a:r>
              <a:rPr lang="en-US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Candidates</a:t>
            </a:r>
          </a:p>
          <a:p>
            <a:pPr marL="1085850" indent="-847725" algn="just"/>
            <a:endParaRPr lang="en-US" sz="16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1085850" indent="-847725" algn="just"/>
            <a:r>
              <a:rPr lang="en-US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Labour (ASUU/ASUP/COEASU/NASU)</a:t>
            </a:r>
          </a:p>
          <a:p>
            <a:pPr marL="1085850" indent="-847725" algn="just"/>
            <a:endParaRPr lang="en-US" sz="16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1085850" indent="-847725" algn="just"/>
            <a:r>
              <a:rPr lang="en-US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Students (NANS)</a:t>
            </a:r>
          </a:p>
          <a:p>
            <a:pPr marL="1085850" indent="-847725" algn="just"/>
            <a:endParaRPr lang="en-US" sz="16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1085850" indent="-847725" algn="just"/>
            <a:r>
              <a:rPr lang="en-US" sz="2800" dirty="0" smtClean="0">
                <a:solidFill>
                  <a:srgbClr val="000000"/>
                </a:solidFill>
                <a:latin typeface="Georgia" panose="02040502050405020303" pitchFamily="18" charset="0"/>
              </a:rPr>
              <a:t>Civil Society Groups &amp; Media</a:t>
            </a:r>
            <a:endParaRPr lang="en-US" sz="28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0"/>
            <a:ext cx="4686300" cy="3200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10858500" cy="1447800"/>
          </a:xfrm>
        </p:spPr>
        <p:txBody>
          <a:bodyPr/>
          <a:lstStyle/>
          <a:p>
            <a:r>
              <a:rPr lang="en-US" sz="48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ln w="5080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PROCESS</a:t>
            </a:r>
            <a:r>
              <a:rPr lang="en-US" sz="48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n w="50800"/>
                <a:latin typeface="Comic Sans MS" panose="030F0702030302020204" pitchFamily="66" charset="0"/>
                <a:cs typeface="Times New Roman" panose="02020603050405020304" pitchFamily="18" charset="0"/>
              </a:rPr>
              <a:t>At CBT Centres</a:t>
            </a:r>
            <a:endParaRPr lang="en-US" sz="4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410200" y="1905000"/>
            <a:ext cx="7924800" cy="6731000"/>
          </a:xfrm>
        </p:spPr>
        <p:txBody>
          <a:bodyPr/>
          <a:lstStyle/>
          <a:p>
            <a:pPr marL="746125" indent="-746125"/>
            <a:r>
              <a:rPr lang="en-US" sz="3200" dirty="0" smtClean="0">
                <a:solidFill>
                  <a:srgbClr val="660066"/>
                </a:solidFill>
              </a:rPr>
              <a:t>Candidate is expected to pay not more than N700.00 as Service Charge to the CBT Centre</a:t>
            </a:r>
          </a:p>
          <a:p>
            <a:pPr marL="746125" indent="-746125"/>
            <a:r>
              <a:rPr lang="en-US" sz="3200" dirty="0" smtClean="0">
                <a:solidFill>
                  <a:srgbClr val="660066"/>
                </a:solidFill>
              </a:rPr>
              <a:t>Provides biodata</a:t>
            </a:r>
            <a:endParaRPr lang="en-US" sz="1100" dirty="0" smtClean="0">
              <a:solidFill>
                <a:srgbClr val="660066"/>
              </a:solidFill>
            </a:endParaRPr>
          </a:p>
          <a:p>
            <a:pPr marL="746125" indent="-746125"/>
            <a:r>
              <a:rPr lang="en-US" sz="3200" dirty="0" smtClean="0">
                <a:solidFill>
                  <a:srgbClr val="660066"/>
                </a:solidFill>
              </a:rPr>
              <a:t>choice of institutions and programmes</a:t>
            </a:r>
            <a:endParaRPr lang="en-US" sz="1600" dirty="0" smtClean="0">
              <a:solidFill>
                <a:srgbClr val="660066"/>
              </a:solidFill>
            </a:endParaRPr>
          </a:p>
          <a:p>
            <a:pPr marL="746125" indent="-746125"/>
            <a:r>
              <a:rPr lang="en-US" sz="3200" dirty="0" smtClean="0">
                <a:solidFill>
                  <a:srgbClr val="660066"/>
                </a:solidFill>
              </a:rPr>
              <a:t>UTME subjects</a:t>
            </a:r>
            <a:endParaRPr lang="en-US" sz="1600" dirty="0" smtClean="0">
              <a:solidFill>
                <a:srgbClr val="660066"/>
              </a:solidFill>
            </a:endParaRPr>
          </a:p>
          <a:p>
            <a:pPr marL="746125" indent="-746125"/>
            <a:r>
              <a:rPr lang="en-US" sz="3200" dirty="0" smtClean="0">
                <a:solidFill>
                  <a:srgbClr val="660066"/>
                </a:solidFill>
              </a:rPr>
              <a:t>Picture capture (no passport photography</a:t>
            </a:r>
            <a:endParaRPr lang="en-US" sz="1600" dirty="0" smtClean="0">
              <a:solidFill>
                <a:srgbClr val="660066"/>
              </a:solidFill>
            </a:endParaRPr>
          </a:p>
          <a:p>
            <a:pPr marL="746125" indent="-746125"/>
            <a:r>
              <a:rPr lang="en-US" sz="3200" dirty="0" smtClean="0">
                <a:solidFill>
                  <a:srgbClr val="660066"/>
                </a:solidFill>
              </a:rPr>
              <a:t>Biometric capture</a:t>
            </a:r>
            <a:endParaRPr lang="en-US" sz="1600" dirty="0" smtClean="0">
              <a:solidFill>
                <a:srgbClr val="660066"/>
              </a:solidFill>
            </a:endParaRPr>
          </a:p>
          <a:p>
            <a:pPr marL="746125" indent="-746125"/>
            <a:r>
              <a:rPr lang="en-US" sz="3200" dirty="0" smtClean="0">
                <a:solidFill>
                  <a:srgbClr val="660066"/>
                </a:solidFill>
              </a:rPr>
              <a:t>Print Registration Slip </a:t>
            </a:r>
            <a:r>
              <a:rPr lang="en-US" sz="3200" u="sng" dirty="0" smtClean="0">
                <a:solidFill>
                  <a:srgbClr val="080808"/>
                </a:solidFill>
              </a:rPr>
              <a:t>using </a:t>
            </a:r>
            <a:r>
              <a:rPr lang="en-US" sz="3200" u="sng" dirty="0">
                <a:solidFill>
                  <a:srgbClr val="080808"/>
                </a:solidFill>
              </a:rPr>
              <a:t>b</a:t>
            </a:r>
            <a:r>
              <a:rPr lang="en-US" sz="3200" u="sng" dirty="0" smtClean="0">
                <a:solidFill>
                  <a:srgbClr val="080808"/>
                </a:solidFill>
              </a:rPr>
              <a:t>iometric authentication</a:t>
            </a:r>
            <a:endParaRPr lang="en-US" sz="1600" u="sng" dirty="0" smtClean="0">
              <a:solidFill>
                <a:srgbClr val="080808"/>
              </a:solidFill>
            </a:endParaRPr>
          </a:p>
          <a:p>
            <a:pPr marL="746125" indent="-746125"/>
            <a:r>
              <a:rPr lang="en-US" sz="3200" dirty="0" smtClean="0">
                <a:solidFill>
                  <a:srgbClr val="660066"/>
                </a:solidFill>
              </a:rPr>
              <a:t>Collect reading text &amp; CD</a:t>
            </a:r>
            <a:endParaRPr lang="en-US" sz="3200" dirty="0">
              <a:solidFill>
                <a:srgbClr val="660066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96848443"/>
              </p:ext>
            </p:extLst>
          </p:nvPr>
        </p:nvGraphicFramePr>
        <p:xfrm>
          <a:off x="381000" y="2057400"/>
          <a:ext cx="4953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575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372533"/>
            <a:ext cx="11556498" cy="121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100" dirty="0"/>
              <a:t>Payment &amp; Registration Flow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7FF6-CF16-4C3A-8562-2A61C04EC6C2}" type="slidenum">
              <a:rPr lang="en-US" smtClean="0"/>
              <a:t>21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2548467"/>
            <a:ext cx="3200400" cy="3014133"/>
          </a:xfrm>
          <a:prstGeom prst="rect">
            <a:avLst/>
          </a:prstGeom>
          <a:solidFill>
            <a:srgbClr val="0066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3040" eaLnBrk="0" fontAlgn="base" hangingPunct="0">
              <a:spcBef>
                <a:spcPct val="0"/>
              </a:spcBef>
              <a:spcAft>
                <a:spcPts val="1600"/>
              </a:spcAft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Georgia" panose="02040502050405020303" pitchFamily="18" charset="0"/>
                <a:ea typeface="ＭＳ 明朝"/>
                <a:cs typeface="Times New Roman"/>
              </a:rPr>
              <a:t>Use text to create profile from your phone</a:t>
            </a:r>
          </a:p>
          <a:p>
            <a:pPr algn="ctr" defTabSz="1463040" eaLnBrk="0" fontAlgn="base" hangingPunct="0">
              <a:spcBef>
                <a:spcPct val="0"/>
              </a:spcBef>
              <a:spcAft>
                <a:spcPts val="1600"/>
              </a:spcAft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Georgia" panose="02040502050405020303" pitchFamily="18" charset="0"/>
                <a:ea typeface="ＭＳ 明朝"/>
                <a:cs typeface="Times New Roman"/>
              </a:rPr>
              <a:t>(only one number per candidate)</a:t>
            </a:r>
            <a:endParaRPr lang="en-US" sz="2400" b="1" kern="0" dirty="0">
              <a:solidFill>
                <a:prstClr val="white"/>
              </a:solidFill>
              <a:latin typeface="Georgia" panose="02040502050405020303" pitchFamily="18" charset="0"/>
              <a:ea typeface="ＭＳ 明朝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7040" y="6177280"/>
            <a:ext cx="3200400" cy="2539152"/>
          </a:xfrm>
          <a:prstGeom prst="rect">
            <a:avLst/>
          </a:prstGeom>
          <a:solidFill>
            <a:schemeClr val="bg1"/>
          </a:solidFill>
          <a:ln w="76200">
            <a:solidFill>
              <a:srgbClr val="0033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3040" eaLnBrk="0" fontAlgn="base" hangingPunct="0">
              <a:spcBef>
                <a:spcPct val="0"/>
              </a:spcBef>
              <a:spcAft>
                <a:spcPts val="1600"/>
              </a:spcAft>
              <a:defRPr/>
            </a:pPr>
            <a:r>
              <a:rPr lang="en-US" sz="3200" b="1" kern="0" dirty="0" smtClean="0">
                <a:solidFill>
                  <a:srgbClr val="080808"/>
                </a:solidFill>
                <a:latin typeface="Georgia" panose="02040502050405020303" pitchFamily="18" charset="0"/>
                <a:ea typeface="ＭＳ 明朝"/>
                <a:cs typeface="Times New Roman"/>
              </a:rPr>
              <a:t>55019</a:t>
            </a:r>
          </a:p>
          <a:p>
            <a:pPr algn="ctr" defTabSz="1463040" eaLnBrk="0" fontAlgn="base" hangingPunct="0">
              <a:spcBef>
                <a:spcPct val="0"/>
              </a:spcBef>
              <a:spcAft>
                <a:spcPts val="1600"/>
              </a:spcAft>
              <a:defRPr/>
            </a:pPr>
            <a:endParaRPr lang="en-US" sz="1900" b="1" kern="0" dirty="0">
              <a:solidFill>
                <a:srgbClr val="080808"/>
              </a:solidFill>
              <a:latin typeface="Georgia" panose="02040502050405020303" pitchFamily="18" charset="0"/>
              <a:ea typeface="ＭＳ 明朝"/>
              <a:cs typeface="Times New Roman"/>
            </a:endParaRPr>
          </a:p>
          <a:p>
            <a:pPr algn="ctr" defTabSz="1463040" eaLnBrk="0" fontAlgn="base" hangingPunct="0">
              <a:spcBef>
                <a:spcPct val="0"/>
              </a:spcBef>
              <a:spcAft>
                <a:spcPts val="1600"/>
              </a:spcAft>
              <a:defRPr/>
            </a:pPr>
            <a:r>
              <a:rPr lang="en-US" sz="1900" b="1" kern="0" dirty="0" err="1" smtClean="0">
                <a:solidFill>
                  <a:srgbClr val="080808"/>
                </a:solidFill>
                <a:latin typeface="Georgia" panose="02040502050405020303" pitchFamily="18" charset="0"/>
                <a:ea typeface="ＭＳ 明朝"/>
                <a:cs typeface="Times New Roman"/>
              </a:rPr>
              <a:t>Tinubu</a:t>
            </a:r>
            <a:r>
              <a:rPr lang="en-US" sz="1900" b="1" kern="0" dirty="0" smtClean="0">
                <a:solidFill>
                  <a:srgbClr val="080808"/>
                </a:solidFill>
                <a:latin typeface="Georgia" panose="02040502050405020303" pitchFamily="18" charset="0"/>
                <a:ea typeface="ＭＳ 明朝"/>
                <a:cs typeface="Times New Roman"/>
              </a:rPr>
              <a:t> </a:t>
            </a:r>
            <a:r>
              <a:rPr lang="en-US" sz="1900" b="1" kern="0" dirty="0" err="1" smtClean="0">
                <a:solidFill>
                  <a:srgbClr val="080808"/>
                </a:solidFill>
                <a:latin typeface="Georgia" panose="02040502050405020303" pitchFamily="18" charset="0"/>
                <a:ea typeface="ＭＳ 明朝"/>
                <a:cs typeface="Times New Roman"/>
              </a:rPr>
              <a:t>Adamu</a:t>
            </a:r>
            <a:r>
              <a:rPr lang="en-US" sz="1900" b="1" kern="0" dirty="0" smtClean="0">
                <a:solidFill>
                  <a:srgbClr val="080808"/>
                </a:solidFill>
                <a:latin typeface="Georgia" panose="02040502050405020303" pitchFamily="18" charset="0"/>
                <a:ea typeface="ＭＳ 明朝"/>
                <a:cs typeface="Times New Roman"/>
              </a:rPr>
              <a:t> </a:t>
            </a:r>
            <a:r>
              <a:rPr lang="en-US" sz="1900" b="1" kern="0" dirty="0" err="1" smtClean="0">
                <a:solidFill>
                  <a:srgbClr val="080808"/>
                </a:solidFill>
                <a:latin typeface="Georgia" panose="02040502050405020303" pitchFamily="18" charset="0"/>
                <a:ea typeface="ＭＳ 明朝"/>
                <a:cs typeface="Times New Roman"/>
              </a:rPr>
              <a:t>Rochas</a:t>
            </a:r>
            <a:endParaRPr lang="en-US" sz="1900" b="1" kern="0" dirty="0">
              <a:solidFill>
                <a:srgbClr val="080808"/>
              </a:solidFill>
              <a:latin typeface="Georgia" panose="02040502050405020303" pitchFamily="18" charset="0"/>
              <a:ea typeface="ＭＳ 明朝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2548467"/>
            <a:ext cx="2400300" cy="3014133"/>
          </a:xfrm>
          <a:prstGeom prst="rect">
            <a:avLst/>
          </a:prstGeom>
          <a:solidFill>
            <a:srgbClr val="660066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3040" eaLnBrk="0" fontAlgn="base" hangingPunct="0">
              <a:spcBef>
                <a:spcPct val="0"/>
              </a:spcBef>
              <a:spcAft>
                <a:spcPts val="1600"/>
              </a:spcAft>
              <a:defRPr/>
            </a:pPr>
            <a:r>
              <a:rPr lang="en-US" sz="2400" b="1" kern="0" dirty="0" smtClean="0">
                <a:solidFill>
                  <a:prstClr val="white"/>
                </a:solidFill>
                <a:latin typeface="Georgia" panose="02040502050405020303" pitchFamily="18" charset="0"/>
                <a:ea typeface="ＭＳ 明朝"/>
                <a:cs typeface="Times New Roman"/>
              </a:rPr>
              <a:t>Receive confirmation code in your phone</a:t>
            </a:r>
            <a:endParaRPr lang="en-US" sz="2400" b="1" kern="0" dirty="0">
              <a:solidFill>
                <a:prstClr val="white"/>
              </a:solidFill>
              <a:latin typeface="Georgia" panose="02040502050405020303" pitchFamily="18" charset="0"/>
              <a:ea typeface="ＭＳ 明朝"/>
              <a:cs typeface="Times New Roman"/>
            </a:endParaRPr>
          </a:p>
        </p:txBody>
      </p:sp>
      <p:cxnSp>
        <p:nvCxnSpPr>
          <p:cNvPr id="12" name="Elbow Connector 11"/>
          <p:cNvCxnSpPr/>
          <p:nvPr/>
        </p:nvCxnSpPr>
        <p:spPr>
          <a:xfrm rot="16200000" flipV="1">
            <a:off x="1595544" y="5872055"/>
            <a:ext cx="618913" cy="2"/>
          </a:xfrm>
          <a:prstGeom prst="bentConnector3">
            <a:avLst>
              <a:gd name="adj1" fmla="val 50000"/>
            </a:avLst>
          </a:prstGeom>
          <a:noFill/>
          <a:ln w="57150" cap="rnd" cmpd="sng" algn="ctr">
            <a:solidFill>
              <a:srgbClr val="A53010"/>
            </a:solidFill>
            <a:prstDash val="solid"/>
            <a:tailEnd type="arrow"/>
          </a:ln>
          <a:effectLst/>
        </p:spPr>
      </p:cxnSp>
      <p:cxnSp>
        <p:nvCxnSpPr>
          <p:cNvPr id="13" name="Elbow Connector 12"/>
          <p:cNvCxnSpPr/>
          <p:nvPr/>
        </p:nvCxnSpPr>
        <p:spPr>
          <a:xfrm>
            <a:off x="3505200" y="4068234"/>
            <a:ext cx="609600" cy="12700"/>
          </a:xfrm>
          <a:prstGeom prst="bentConnector3">
            <a:avLst/>
          </a:prstGeom>
          <a:noFill/>
          <a:ln w="57150" cap="rnd" cmpd="sng" algn="ctr">
            <a:solidFill>
              <a:srgbClr val="A53010"/>
            </a:solidFill>
            <a:prstDash val="soli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>
          <a:xfrm>
            <a:off x="6438900" y="4055534"/>
            <a:ext cx="571500" cy="0"/>
          </a:xfrm>
          <a:prstGeom prst="straightConnector1">
            <a:avLst/>
          </a:prstGeom>
          <a:noFill/>
          <a:ln w="57150" cap="rnd" cmpd="sng" algn="ctr">
            <a:solidFill>
              <a:srgbClr val="A53010"/>
            </a:solidFill>
            <a:prstDash val="soli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10687050" y="2548467"/>
            <a:ext cx="2724150" cy="3014133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3040" eaLnBrk="0" fontAlgn="base" hangingPunct="0">
              <a:spcBef>
                <a:spcPct val="0"/>
              </a:spcBef>
              <a:spcAft>
                <a:spcPts val="1600"/>
              </a:spcAft>
              <a:defRPr/>
            </a:pPr>
            <a:r>
              <a:rPr lang="en-US" sz="3200" b="1" kern="0" dirty="0" smtClean="0">
                <a:solidFill>
                  <a:prstClr val="white"/>
                </a:solidFill>
                <a:latin typeface="Georgia" panose="02040502050405020303" pitchFamily="18" charset="0"/>
                <a:ea typeface="ＭＳ 明朝"/>
                <a:cs typeface="Times New Roman"/>
              </a:rPr>
              <a:t>Register with your </a:t>
            </a:r>
            <a:r>
              <a:rPr lang="en-US" sz="3200" b="1" kern="0" dirty="0" err="1" smtClean="0">
                <a:solidFill>
                  <a:prstClr val="white"/>
                </a:solidFill>
                <a:latin typeface="Georgia" panose="02040502050405020303" pitchFamily="18" charset="0"/>
                <a:ea typeface="ＭＳ 明朝"/>
                <a:cs typeface="Times New Roman"/>
              </a:rPr>
              <a:t>ePIN</a:t>
            </a:r>
            <a:r>
              <a:rPr lang="en-US" sz="3200" b="1" kern="0" dirty="0" smtClean="0">
                <a:solidFill>
                  <a:prstClr val="white"/>
                </a:solidFill>
                <a:latin typeface="Georgia" panose="02040502050405020303" pitchFamily="18" charset="0"/>
                <a:ea typeface="ＭＳ 明朝"/>
                <a:cs typeface="Times New Roman"/>
              </a:rPr>
              <a:t> at any CBT Centre</a:t>
            </a:r>
            <a:endParaRPr lang="en-US" sz="3200" b="1" kern="0" dirty="0">
              <a:solidFill>
                <a:prstClr val="white"/>
              </a:solidFill>
              <a:latin typeface="Georgia" panose="02040502050405020303" pitchFamily="18" charset="0"/>
              <a:ea typeface="ＭＳ 明朝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10400" y="2548468"/>
            <a:ext cx="3048000" cy="3014132"/>
          </a:xfrm>
          <a:prstGeom prst="rect">
            <a:avLst/>
          </a:prstGeom>
          <a:solidFill>
            <a:srgbClr val="000066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463040" eaLnBrk="0" fontAlgn="base" hangingPunct="0">
              <a:spcBef>
                <a:spcPct val="0"/>
              </a:spcBef>
              <a:spcAft>
                <a:spcPts val="1600"/>
              </a:spcAft>
              <a:defRPr/>
            </a:pPr>
            <a:r>
              <a:rPr lang="en-US" sz="3200" b="1" kern="0" dirty="0" smtClean="0">
                <a:solidFill>
                  <a:prstClr val="white"/>
                </a:solidFill>
                <a:latin typeface="Georgia" panose="02040502050405020303" pitchFamily="18" charset="0"/>
                <a:ea typeface="ＭＳ 明朝"/>
                <a:cs typeface="Times New Roman"/>
              </a:rPr>
              <a:t>Buy form </a:t>
            </a:r>
            <a:r>
              <a:rPr lang="en-US" sz="3200" b="1" kern="0" dirty="0" err="1" smtClean="0">
                <a:solidFill>
                  <a:prstClr val="white"/>
                </a:solidFill>
                <a:latin typeface="Georgia" panose="02040502050405020303" pitchFamily="18" charset="0"/>
                <a:ea typeface="ＭＳ 明朝"/>
                <a:cs typeface="Times New Roman"/>
              </a:rPr>
              <a:t>ePIN</a:t>
            </a:r>
            <a:r>
              <a:rPr lang="en-US" sz="3200" b="1" kern="0" dirty="0" smtClean="0">
                <a:solidFill>
                  <a:prstClr val="white"/>
                </a:solidFill>
                <a:latin typeface="Georgia" panose="02040502050405020303" pitchFamily="18" charset="0"/>
                <a:ea typeface="ＭＳ 明朝"/>
                <a:cs typeface="Times New Roman"/>
              </a:rPr>
              <a:t> using the code in your phone</a:t>
            </a:r>
            <a:endParaRPr lang="en-US" sz="3200" b="1" kern="0" dirty="0">
              <a:solidFill>
                <a:prstClr val="white"/>
              </a:solidFill>
              <a:latin typeface="Georgia" panose="02040502050405020303" pitchFamily="18" charset="0"/>
              <a:ea typeface="ＭＳ 明朝"/>
              <a:cs typeface="Times New Roman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0115550" y="4055532"/>
            <a:ext cx="571500" cy="0"/>
          </a:xfrm>
          <a:prstGeom prst="straightConnector1">
            <a:avLst/>
          </a:prstGeom>
          <a:noFill/>
          <a:ln w="57150" cap="rnd" cmpd="sng" algn="ctr">
            <a:solidFill>
              <a:srgbClr val="A53010"/>
            </a:solidFill>
            <a:prstDash val="soli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7010400" y="6181513"/>
            <a:ext cx="3048000" cy="2539152"/>
          </a:xfrm>
          <a:prstGeom prst="rect">
            <a:avLst/>
          </a:prstGeom>
          <a:solidFill>
            <a:schemeClr val="bg1"/>
          </a:solidFill>
          <a:ln w="76200">
            <a:solidFill>
              <a:srgbClr val="00006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35013" indent="-735013" algn="ctr">
              <a:spcBef>
                <a:spcPts val="0"/>
              </a:spcBef>
            </a:pPr>
            <a:r>
              <a:rPr lang="en-US" sz="2000" b="1" dirty="0">
                <a:solidFill>
                  <a:srgbClr val="080808"/>
                </a:solidFill>
              </a:rPr>
              <a:t>Participating Banks</a:t>
            </a:r>
          </a:p>
          <a:p>
            <a:pPr marL="735013" indent="-735013" algn="ctr">
              <a:spcBef>
                <a:spcPts val="0"/>
              </a:spcBef>
            </a:pPr>
            <a:r>
              <a:rPr lang="en-US" sz="2000" b="1" dirty="0" smtClean="0">
                <a:solidFill>
                  <a:srgbClr val="080808"/>
                </a:solidFill>
              </a:rPr>
              <a:t>Mobile </a:t>
            </a:r>
            <a:r>
              <a:rPr lang="en-US" sz="2000" b="1" dirty="0">
                <a:solidFill>
                  <a:srgbClr val="080808"/>
                </a:solidFill>
              </a:rPr>
              <a:t>Money Operators </a:t>
            </a:r>
            <a:endParaRPr lang="en-US" sz="2000" b="1" dirty="0" smtClean="0">
              <a:solidFill>
                <a:srgbClr val="080808"/>
              </a:solidFill>
            </a:endParaRPr>
          </a:p>
          <a:p>
            <a:pPr marL="735013" indent="-735013" algn="ctr">
              <a:spcBef>
                <a:spcPts val="0"/>
              </a:spcBef>
            </a:pPr>
            <a:r>
              <a:rPr lang="en-US" sz="2000" b="1" dirty="0" smtClean="0">
                <a:solidFill>
                  <a:srgbClr val="080808"/>
                </a:solidFill>
              </a:rPr>
              <a:t>Registered Microfinance</a:t>
            </a:r>
            <a:endParaRPr lang="en-US" sz="1600" b="1" dirty="0">
              <a:solidFill>
                <a:srgbClr val="080808"/>
              </a:solidFill>
            </a:endParaRPr>
          </a:p>
          <a:p>
            <a:pPr marL="735013" indent="-735013" algn="ctr">
              <a:spcBef>
                <a:spcPts val="0"/>
              </a:spcBef>
            </a:pPr>
            <a:r>
              <a:rPr lang="en-US" sz="2000" b="1" dirty="0">
                <a:solidFill>
                  <a:srgbClr val="080808"/>
                </a:solidFill>
              </a:rPr>
              <a:t>Online </a:t>
            </a:r>
            <a:r>
              <a:rPr lang="en-US" sz="2000" b="1" dirty="0" smtClean="0">
                <a:solidFill>
                  <a:srgbClr val="080808"/>
                </a:solidFill>
              </a:rPr>
              <a:t>Payment</a:t>
            </a:r>
            <a:endParaRPr lang="en-US" sz="1400" b="1" dirty="0">
              <a:solidFill>
                <a:srgbClr val="080808"/>
              </a:solidFill>
            </a:endParaRPr>
          </a:p>
          <a:p>
            <a:pPr marL="735013" indent="-735013" algn="ctr">
              <a:spcBef>
                <a:spcPts val="0"/>
              </a:spcBef>
            </a:pPr>
            <a:r>
              <a:rPr lang="en-US" sz="2000" b="1" dirty="0" smtClean="0">
                <a:solidFill>
                  <a:srgbClr val="080808"/>
                </a:solidFill>
              </a:rPr>
              <a:t>POS</a:t>
            </a:r>
            <a:endParaRPr lang="en-US" sz="2000" b="1" dirty="0">
              <a:solidFill>
                <a:srgbClr val="080808"/>
              </a:solidFill>
            </a:endParaRPr>
          </a:p>
          <a:p>
            <a:pPr marL="735013" indent="-735013" algn="ctr">
              <a:spcBef>
                <a:spcPts val="0"/>
              </a:spcBef>
            </a:pPr>
            <a:r>
              <a:rPr lang="en-US" sz="2000" b="1" dirty="0" smtClean="0">
                <a:solidFill>
                  <a:srgbClr val="080808"/>
                </a:solidFill>
              </a:rPr>
              <a:t>ATM</a:t>
            </a:r>
            <a:endParaRPr lang="en-US" sz="2000" b="1" dirty="0">
              <a:solidFill>
                <a:srgbClr val="080808"/>
              </a:solidFill>
            </a:endParaRPr>
          </a:p>
          <a:p>
            <a:pPr marL="735013" indent="-735013" algn="ctr">
              <a:spcBef>
                <a:spcPts val="0"/>
              </a:spcBef>
            </a:pPr>
            <a:r>
              <a:rPr lang="en-US" sz="2000" b="1" dirty="0" smtClean="0">
                <a:solidFill>
                  <a:srgbClr val="080808"/>
                </a:solidFill>
              </a:rPr>
              <a:t>USSD</a:t>
            </a:r>
            <a:endParaRPr lang="en-US" sz="2000" b="1" kern="0" dirty="0">
              <a:solidFill>
                <a:srgbClr val="080808"/>
              </a:solidFill>
              <a:latin typeface="Georgia" panose="02040502050405020303" pitchFamily="18" charset="0"/>
              <a:ea typeface="ＭＳ 明朝"/>
              <a:cs typeface="Times New Roman"/>
            </a:endParaRPr>
          </a:p>
        </p:txBody>
      </p:sp>
      <p:cxnSp>
        <p:nvCxnSpPr>
          <p:cNvPr id="26" name="Elbow Connector 25"/>
          <p:cNvCxnSpPr/>
          <p:nvPr/>
        </p:nvCxnSpPr>
        <p:spPr>
          <a:xfrm rot="16200000" flipV="1">
            <a:off x="8158904" y="5876288"/>
            <a:ext cx="618913" cy="2"/>
          </a:xfrm>
          <a:prstGeom prst="bentConnector3">
            <a:avLst>
              <a:gd name="adj1" fmla="val 50000"/>
            </a:avLst>
          </a:prstGeom>
          <a:noFill/>
          <a:ln w="57150" cap="rnd" cmpd="sng" algn="ctr">
            <a:solidFill>
              <a:srgbClr val="A53010"/>
            </a:solidFill>
            <a:prstDash val="soli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10647218" y="6177280"/>
            <a:ext cx="3048000" cy="2539152"/>
          </a:xfrm>
          <a:prstGeom prst="rect">
            <a:avLst/>
          </a:prstGeom>
          <a:solidFill>
            <a:schemeClr val="bg1"/>
          </a:solidFill>
          <a:ln w="76200">
            <a:solidFill>
              <a:srgbClr val="00006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146304" tIns="73152" rIns="146304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35013" indent="-735013" algn="ctr">
              <a:spcBef>
                <a:spcPts val="0"/>
              </a:spcBef>
            </a:pPr>
            <a:r>
              <a:rPr lang="en-US" sz="3200" b="1" dirty="0" smtClean="0">
                <a:solidFill>
                  <a:srgbClr val="080808"/>
                </a:solidFill>
              </a:rPr>
              <a:t>650 </a:t>
            </a:r>
          </a:p>
          <a:p>
            <a:pPr marL="735013" indent="-735013" algn="ctr">
              <a:spcBef>
                <a:spcPts val="0"/>
              </a:spcBef>
            </a:pPr>
            <a:r>
              <a:rPr lang="en-US" sz="3200" b="1" dirty="0" smtClean="0">
                <a:solidFill>
                  <a:srgbClr val="080808"/>
                </a:solidFill>
              </a:rPr>
              <a:t>CBT Centres</a:t>
            </a:r>
            <a:endParaRPr lang="en-US" sz="3200" b="1" kern="0" dirty="0">
              <a:solidFill>
                <a:srgbClr val="080808"/>
              </a:solidFill>
              <a:latin typeface="Georgia" panose="02040502050405020303" pitchFamily="18" charset="0"/>
              <a:ea typeface="ＭＳ 明朝"/>
              <a:cs typeface="Times New Roman"/>
            </a:endParaRPr>
          </a:p>
        </p:txBody>
      </p:sp>
      <p:cxnSp>
        <p:nvCxnSpPr>
          <p:cNvPr id="31" name="Elbow Connector 30"/>
          <p:cNvCxnSpPr/>
          <p:nvPr/>
        </p:nvCxnSpPr>
        <p:spPr>
          <a:xfrm rot="16200000" flipV="1">
            <a:off x="11795722" y="5872055"/>
            <a:ext cx="618913" cy="2"/>
          </a:xfrm>
          <a:prstGeom prst="bentConnector3">
            <a:avLst>
              <a:gd name="adj1" fmla="val 50000"/>
            </a:avLst>
          </a:prstGeom>
          <a:noFill/>
          <a:ln w="57150" cap="rnd" cmpd="sng" algn="ctr">
            <a:solidFill>
              <a:srgbClr val="A5301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627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11277600" cy="2387600"/>
          </a:xfrm>
        </p:spPr>
        <p:txBody>
          <a:bodyPr/>
          <a:lstStyle/>
          <a:p>
            <a:r>
              <a:rPr lang="en-US" sz="13800" dirty="0" smtClean="0"/>
              <a:t>conclusion </a:t>
            </a:r>
            <a:endParaRPr lang="en-US" sz="13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33F1-468F-4959-B171-8A34DD5A18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3F33F1-468F-4959-B171-8A34DD5A18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1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533400"/>
            <a:ext cx="11099298" cy="91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2017 UTME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7FF6-CF16-4C3A-8562-2A61C04EC6C2}" type="slidenum">
              <a:rPr lang="en-US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/>
              <a:t>3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12496800" cy="6705600"/>
          </a:xfrm>
        </p:spPr>
        <p:txBody>
          <a:bodyPr/>
          <a:lstStyle/>
          <a:p>
            <a:pPr marL="633413" lvl="0" indent="-63341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0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For the 2017 Registration exercise, </a:t>
            </a:r>
            <a:r>
              <a:rPr lang="en-US" sz="3600" b="0" dirty="0" err="1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ePINs</a:t>
            </a:r>
            <a:r>
              <a:rPr lang="en-US" sz="3600" b="0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were sold through Banks and partner </a:t>
            </a:r>
            <a:r>
              <a:rPr lang="en-US" sz="3600" b="0" dirty="0" smtClean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Institutions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3600" b="0" dirty="0">
              <a:solidFill>
                <a:prstClr val="black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633413" lvl="0" indent="-63341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0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JAMB implemented a  central </a:t>
            </a:r>
            <a:r>
              <a:rPr lang="en-US" sz="3600" b="0" dirty="0" err="1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ePIN</a:t>
            </a:r>
            <a:r>
              <a:rPr lang="en-US" sz="3600" b="0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vending </a:t>
            </a:r>
            <a:r>
              <a:rPr lang="en-US" sz="3600" b="0" dirty="0" smtClean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system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sz="3600" b="0" dirty="0">
              <a:solidFill>
                <a:prstClr val="black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633413" lvl="0" indent="-63341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0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Other channels employed included switches </a:t>
            </a:r>
            <a:r>
              <a:rPr lang="en-US" sz="3600" b="0" dirty="0" smtClean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                   like </a:t>
            </a:r>
            <a:r>
              <a:rPr lang="en-US" sz="3600" b="0" dirty="0" err="1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Remitta</a:t>
            </a:r>
            <a:r>
              <a:rPr lang="en-US" sz="3600" b="0" dirty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3600" b="0" dirty="0" smtClean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&amp; Interswitch</a:t>
            </a:r>
          </a:p>
          <a:p>
            <a:pPr marL="633413" lvl="0" indent="-63341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3600" b="0" dirty="0">
              <a:solidFill>
                <a:prstClr val="black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633413" lvl="0" indent="-633413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0" dirty="0" smtClean="0">
                <a:solidFill>
                  <a:prstClr val="black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Registration was essentially for a period of one month (with 2 weeks Federal House of Representative extension)</a:t>
            </a:r>
            <a:endParaRPr lang="en-US" sz="3600" b="0" dirty="0">
              <a:solidFill>
                <a:prstClr val="black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en-US" sz="5400" b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228600"/>
            <a:ext cx="10287000" cy="1397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Observed/Abuse for the                                 2017 UTME by CBT Centres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7FF6-CF16-4C3A-8562-2A61C04EC6C2}" type="slidenum">
              <a:rPr lang="en-US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/>
              <a:t>4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5800" y="1828800"/>
            <a:ext cx="12649200" cy="6934200"/>
          </a:xfrm>
        </p:spPr>
        <p:txBody>
          <a:bodyPr/>
          <a:lstStyle/>
          <a:p>
            <a:pPr marL="739775" indent="-739775"/>
            <a:r>
              <a:rPr lang="en-US" dirty="0" smtClean="0">
                <a:solidFill>
                  <a:prstClr val="black"/>
                </a:solidFill>
              </a:rPr>
              <a:t>Extortion of candidates during profile/email creation at cyber </a:t>
            </a:r>
            <a:r>
              <a:rPr lang="en-US" dirty="0" smtClean="0">
                <a:solidFill>
                  <a:prstClr val="black"/>
                </a:solidFill>
              </a:rPr>
              <a:t>cafes</a:t>
            </a:r>
          </a:p>
          <a:p>
            <a:pPr marL="0" indent="0">
              <a:buNone/>
            </a:pPr>
            <a:endParaRPr lang="en-US" sz="1800" dirty="0" smtClean="0">
              <a:solidFill>
                <a:prstClr val="black"/>
              </a:solidFill>
            </a:endParaRPr>
          </a:p>
          <a:p>
            <a:pPr marL="739775" indent="-739775"/>
            <a:r>
              <a:rPr lang="en-US" dirty="0" smtClean="0">
                <a:solidFill>
                  <a:prstClr val="black"/>
                </a:solidFill>
              </a:rPr>
              <a:t>Sale of eBrochure &amp; eSyllabus CDs to candidates meant to be </a:t>
            </a:r>
            <a:r>
              <a:rPr lang="en-US" dirty="0" smtClean="0">
                <a:solidFill>
                  <a:prstClr val="black"/>
                </a:solidFill>
              </a:rPr>
              <a:t>free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739775" indent="-739775"/>
            <a:r>
              <a:rPr lang="en-GB" dirty="0" smtClean="0">
                <a:solidFill>
                  <a:prstClr val="black"/>
                </a:solidFill>
              </a:rPr>
              <a:t>Collection of gate fee at CBT </a:t>
            </a:r>
            <a:r>
              <a:rPr lang="en-GB" dirty="0" smtClean="0">
                <a:solidFill>
                  <a:prstClr val="black"/>
                </a:solidFill>
              </a:rPr>
              <a:t>Centres</a:t>
            </a:r>
          </a:p>
          <a:p>
            <a:pPr marL="0" indent="0">
              <a:buNone/>
            </a:pPr>
            <a:endParaRPr lang="en-GB" sz="1800" dirty="0" smtClean="0">
              <a:solidFill>
                <a:prstClr val="black"/>
              </a:solidFill>
            </a:endParaRPr>
          </a:p>
          <a:p>
            <a:pPr marL="739775" indent="-739775"/>
            <a:r>
              <a:rPr lang="en-GB" dirty="0" smtClean="0">
                <a:solidFill>
                  <a:prstClr val="black"/>
                </a:solidFill>
              </a:rPr>
              <a:t>Sale of Reading </a:t>
            </a:r>
            <a:r>
              <a:rPr lang="en-GB" dirty="0" smtClean="0">
                <a:solidFill>
                  <a:prstClr val="black"/>
                </a:solidFill>
              </a:rPr>
              <a:t>Text</a:t>
            </a:r>
          </a:p>
          <a:p>
            <a:pPr marL="0" indent="0">
              <a:buNone/>
            </a:pPr>
            <a:endParaRPr lang="en-GB" sz="2000" dirty="0" smtClean="0">
              <a:solidFill>
                <a:prstClr val="black"/>
              </a:solidFill>
            </a:endParaRPr>
          </a:p>
          <a:p>
            <a:pPr marL="739775" indent="-739775"/>
            <a:r>
              <a:rPr lang="en-GB" dirty="0" smtClean="0">
                <a:solidFill>
                  <a:prstClr val="black"/>
                </a:solidFill>
              </a:rPr>
              <a:t>Usage </a:t>
            </a:r>
            <a:r>
              <a:rPr lang="en-GB" dirty="0">
                <a:solidFill>
                  <a:prstClr val="black"/>
                </a:solidFill>
              </a:rPr>
              <a:t>of CBT centre </a:t>
            </a:r>
            <a:r>
              <a:rPr lang="en-GB" dirty="0" smtClean="0">
                <a:solidFill>
                  <a:prstClr val="black"/>
                </a:solidFill>
              </a:rPr>
              <a:t>emails &amp; Telephone numbers for </a:t>
            </a:r>
            <a:r>
              <a:rPr lang="en-GB" dirty="0">
                <a:solidFill>
                  <a:prstClr val="black"/>
                </a:solidFill>
              </a:rPr>
              <a:t>candidates</a:t>
            </a:r>
          </a:p>
          <a:p>
            <a:pPr marL="0" indent="0">
              <a:buNone/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6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228600"/>
            <a:ext cx="10287000" cy="1397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Observed/Abuse for the                                 2017 UTME by CBT 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Centres </a:t>
            </a:r>
            <a:r>
              <a:rPr lang="en-GB" sz="4000" dirty="0" smtClean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(cont’d)</a:t>
            </a:r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D7FF6-CF16-4C3A-8562-2A61C04EC6C2}" type="slidenum">
              <a:rPr lang="en-US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/>
              <a:t>5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5800" y="2133600"/>
            <a:ext cx="12115800" cy="6400800"/>
          </a:xfrm>
        </p:spPr>
        <p:txBody>
          <a:bodyPr/>
          <a:lstStyle/>
          <a:p>
            <a:pPr marL="739775" indent="-739775"/>
            <a:r>
              <a:rPr lang="en-US" sz="3600" dirty="0">
                <a:solidFill>
                  <a:prstClr val="black"/>
                </a:solidFill>
              </a:rPr>
              <a:t>CBT Extortion of candidates – charging fees above the approved rate</a:t>
            </a:r>
          </a:p>
          <a:p>
            <a:pPr marL="0" indent="0"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739775" indent="-739775"/>
            <a:r>
              <a:rPr lang="en-US" sz="3600" dirty="0" smtClean="0">
                <a:solidFill>
                  <a:prstClr val="black"/>
                </a:solidFill>
              </a:rPr>
              <a:t>Subletting </a:t>
            </a:r>
            <a:r>
              <a:rPr lang="en-US" sz="3600" dirty="0">
                <a:solidFill>
                  <a:prstClr val="black"/>
                </a:solidFill>
              </a:rPr>
              <a:t>Access Codes to cyber </a:t>
            </a:r>
            <a:r>
              <a:rPr lang="en-US" sz="3600" dirty="0" smtClean="0">
                <a:solidFill>
                  <a:prstClr val="black"/>
                </a:solidFill>
              </a:rPr>
              <a:t>cafes</a:t>
            </a:r>
          </a:p>
          <a:p>
            <a:pPr marL="0" indent="0"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739775" indent="-739775"/>
            <a:r>
              <a:rPr lang="en-US" sz="3600" dirty="0" smtClean="0">
                <a:solidFill>
                  <a:prstClr val="black"/>
                </a:solidFill>
              </a:rPr>
              <a:t>Going </a:t>
            </a:r>
            <a:r>
              <a:rPr lang="en-US" sz="3600" dirty="0">
                <a:solidFill>
                  <a:prstClr val="black"/>
                </a:solidFill>
              </a:rPr>
              <a:t>outside their </a:t>
            </a:r>
            <a:r>
              <a:rPr lang="en-US" sz="3600" dirty="0" smtClean="0">
                <a:solidFill>
                  <a:prstClr val="black"/>
                </a:solidFill>
              </a:rPr>
              <a:t>registered locations to </a:t>
            </a:r>
            <a:r>
              <a:rPr lang="en-US" sz="3600" dirty="0">
                <a:solidFill>
                  <a:prstClr val="black"/>
                </a:solidFill>
              </a:rPr>
              <a:t>register </a:t>
            </a:r>
            <a:r>
              <a:rPr lang="en-US" sz="3600" dirty="0" smtClean="0">
                <a:solidFill>
                  <a:prstClr val="black"/>
                </a:solidFill>
              </a:rPr>
              <a:t>candidates, on </a:t>
            </a:r>
            <a:r>
              <a:rPr lang="en-US" sz="3600" dirty="0" smtClean="0">
                <a:solidFill>
                  <a:prstClr val="black"/>
                </a:solidFill>
              </a:rPr>
              <a:t>&amp; off </a:t>
            </a:r>
            <a:r>
              <a:rPr lang="en-US" sz="3600" dirty="0" smtClean="0">
                <a:solidFill>
                  <a:prstClr val="black"/>
                </a:solidFill>
              </a:rPr>
              <a:t>line</a:t>
            </a:r>
          </a:p>
          <a:p>
            <a:pPr marL="0" indent="0">
              <a:buNone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739775" indent="-739775"/>
            <a:r>
              <a:rPr lang="en-US" sz="3600" dirty="0" smtClean="0">
                <a:solidFill>
                  <a:prstClr val="black"/>
                </a:solidFill>
              </a:rPr>
              <a:t>Dualisation of biometric capturing </a:t>
            </a:r>
            <a:r>
              <a:rPr lang="en-US" sz="3600" dirty="0">
                <a:solidFill>
                  <a:prstClr val="black"/>
                </a:solidFill>
              </a:rPr>
              <a:t>to </a:t>
            </a:r>
            <a:r>
              <a:rPr lang="en-US" sz="3600" dirty="0" smtClean="0">
                <a:solidFill>
                  <a:prstClr val="black"/>
                </a:solidFill>
              </a:rPr>
              <a:t>multiple persons thereby </a:t>
            </a:r>
            <a:r>
              <a:rPr lang="en-US" sz="3600" dirty="0">
                <a:solidFill>
                  <a:prstClr val="black"/>
                </a:solidFill>
              </a:rPr>
              <a:t>encouraging </a:t>
            </a:r>
            <a:r>
              <a:rPr lang="en-US" sz="3600" dirty="0" smtClean="0">
                <a:solidFill>
                  <a:prstClr val="black"/>
                </a:solidFill>
              </a:rPr>
              <a:t>Multiple Registration</a:t>
            </a:r>
          </a:p>
        </p:txBody>
      </p:sp>
    </p:spTree>
    <p:extLst>
      <p:ext uri="{BB962C8B-B14F-4D97-AF65-F5344CB8AC3E}">
        <p14:creationId xmlns:p14="http://schemas.microsoft.com/office/powerpoint/2010/main" val="61876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066800"/>
            <a:ext cx="10858500" cy="1016000"/>
          </a:xfrm>
        </p:spPr>
        <p:txBody>
          <a:bodyPr/>
          <a:lstStyle/>
          <a:p>
            <a:r>
              <a:rPr lang="en-US" sz="66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For the Coming Examination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t="6800" r="15925" b="14254"/>
          <a:stretch/>
        </p:blipFill>
        <p:spPr bwMode="auto">
          <a:xfrm>
            <a:off x="2133600" y="1905000"/>
            <a:ext cx="9925731" cy="5463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1" y="7550702"/>
            <a:ext cx="1082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Candidates can start registration from home to </a:t>
            </a:r>
          </a:p>
          <a:p>
            <a:pPr algn="ctr"/>
            <a:r>
              <a:rPr lang="en-US" sz="2800" b="1" i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prevent extortion</a:t>
            </a:r>
            <a:endParaRPr lang="en-US" sz="2800" b="1" i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9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12877800" cy="2438400"/>
          </a:xfrm>
        </p:spPr>
        <p:txBody>
          <a:bodyPr/>
          <a:lstStyle/>
          <a:p>
            <a:r>
              <a:rPr lang="en-US" sz="4400" dirty="0">
                <a:ln w="5080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n w="5080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n w="5080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n w="5080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n w="5080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Prospective Candidates are expected to have visited the JAMB Website ahead of Registration to study 2018 ebrochure</a:t>
            </a:r>
            <a:endParaRPr lang="en-US" sz="4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90600" y="2819400"/>
            <a:ext cx="11696700" cy="2844799"/>
          </a:xfrm>
        </p:spPr>
        <p:txBody>
          <a:bodyPr/>
          <a:lstStyle/>
          <a:p>
            <a:pPr marL="0" indent="0" algn="ctr">
              <a:buNone/>
            </a:pPr>
            <a:r>
              <a:rPr lang="en-US" sz="11500" dirty="0" smtClean="0"/>
              <a:t>www.jamb.gov.ng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82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11430000" cy="1752600"/>
          </a:xfrm>
        </p:spPr>
        <p:txBody>
          <a:bodyPr/>
          <a:lstStyle/>
          <a:p>
            <a:r>
              <a:rPr lang="en-US" sz="40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n w="50800"/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PROCESS</a:t>
            </a:r>
            <a:r>
              <a:rPr lang="en-US" sz="40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Profile Creation f</a:t>
            </a:r>
            <a:r>
              <a:rPr lang="en-US" sz="3200" dirty="0" smtClean="0">
                <a:ln w="50800"/>
                <a:latin typeface="Comic Sans MS" panose="030F0702030302020204" pitchFamily="66" charset="0"/>
                <a:cs typeface="Times New Roman" panose="02020603050405020304" pitchFamily="18" charset="0"/>
              </a:rPr>
              <a:t>rom Home by Candidates Using Cellphones – Text (SMS)</a:t>
            </a:r>
            <a:endParaRPr lang="en-US" sz="32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533400" y="2514600"/>
            <a:ext cx="8153400" cy="5943600"/>
          </a:xfrm>
        </p:spPr>
        <p:txBody>
          <a:bodyPr>
            <a:noAutofit/>
          </a:bodyPr>
          <a:lstStyle/>
          <a:p>
            <a:pPr marL="628650" lvl="0" indent="-6286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sz="2800" dirty="0">
                <a:solidFill>
                  <a:srgbClr val="080808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Sends his/her Surname, First Name &amp; Middle Name (where applicable). </a:t>
            </a:r>
            <a:r>
              <a:rPr lang="en-US" sz="2800" dirty="0">
                <a:solidFill>
                  <a:srgbClr val="660066"/>
                </a:solidFill>
              </a:rPr>
              <a:t>This should be maximum of 38 characters + 2 spaces between names = 40 characters in all to </a:t>
            </a:r>
            <a:r>
              <a:rPr lang="en-US" sz="2800" dirty="0" smtClean="0">
                <a:solidFill>
                  <a:srgbClr val="660066"/>
                </a:solidFill>
              </a:rPr>
              <a:t>JAMB short code of  </a:t>
            </a:r>
            <a:r>
              <a:rPr lang="en-US" sz="2800" dirty="0" smtClean="0">
                <a:solidFill>
                  <a:srgbClr val="000000"/>
                </a:solidFill>
              </a:rPr>
              <a:t>55019</a:t>
            </a:r>
            <a:endParaRPr lang="en-US" sz="2800" dirty="0">
              <a:solidFill>
                <a:srgbClr val="000000"/>
              </a:solidFill>
            </a:endParaRPr>
          </a:p>
          <a:p>
            <a:pPr marL="628650" lvl="0" indent="-6286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US" sz="2800" dirty="0">
              <a:solidFill>
                <a:srgbClr val="080808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628650" lvl="0" indent="-6286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sz="2800" dirty="0">
                <a:solidFill>
                  <a:srgbClr val="080808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One cell number (mobile number) can be used by one candidate </a:t>
            </a:r>
            <a:r>
              <a:rPr lang="en-US" sz="2800" dirty="0" smtClean="0">
                <a:solidFill>
                  <a:srgbClr val="080808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only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US" sz="2800" dirty="0" smtClean="0">
              <a:solidFill>
                <a:srgbClr val="080808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628650" indent="-62865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en-US" sz="2800" dirty="0">
                <a:solidFill>
                  <a:srgbClr val="080808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A confirmation code </a:t>
            </a:r>
            <a:r>
              <a:rPr lang="en-US" sz="2800" dirty="0" smtClean="0">
                <a:solidFill>
                  <a:srgbClr val="080808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of 10 characters is </a:t>
            </a:r>
            <a:r>
              <a:rPr lang="en-US" sz="2800" dirty="0">
                <a:solidFill>
                  <a:srgbClr val="080808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received by the candidate on the same </a:t>
            </a:r>
            <a:r>
              <a:rPr lang="en-US" sz="2800" dirty="0" smtClean="0">
                <a:solidFill>
                  <a:srgbClr val="080808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telephone number which will be used to procure the </a:t>
            </a:r>
            <a:r>
              <a:rPr lang="en-US" sz="2800" dirty="0" err="1" smtClean="0">
                <a:solidFill>
                  <a:srgbClr val="080808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ePIN</a:t>
            </a:r>
            <a:endParaRPr lang="en-US" sz="2400" dirty="0" smtClean="0">
              <a:solidFill>
                <a:srgbClr val="080808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6" t="4425" r="203" b="-601"/>
          <a:stretch/>
        </p:blipFill>
        <p:spPr bwMode="auto">
          <a:xfrm>
            <a:off x="9030729" y="2895601"/>
            <a:ext cx="4304271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66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11430000" cy="1752600"/>
          </a:xfrm>
        </p:spPr>
        <p:txBody>
          <a:bodyPr/>
          <a:lstStyle/>
          <a:p>
            <a:r>
              <a:rPr lang="en-US" sz="48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ln w="50800"/>
                <a:latin typeface="Times New Roman" panose="02020603050405020304" pitchFamily="18" charset="0"/>
                <a:cs typeface="Times New Roman" panose="02020603050405020304" pitchFamily="18" charset="0"/>
              </a:rPr>
              <a:t>PROFILE SELF HELP IN CASE OF MISTAKE / LOSS</a:t>
            </a:r>
            <a:endParaRPr lang="en-US" sz="4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1524000" y="2057400"/>
            <a:ext cx="11811000" cy="6858000"/>
          </a:xfrm>
        </p:spPr>
        <p:txBody>
          <a:bodyPr>
            <a:noAutofit/>
          </a:bodyPr>
          <a:lstStyle/>
          <a:p>
            <a:pPr marL="568325" lvl="0" indent="-568325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dirty="0">
              <a:solidFill>
                <a:srgbClr val="080808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735013" indent="-735013">
              <a:spcBef>
                <a:spcPts val="0"/>
              </a:spcBef>
            </a:pPr>
            <a:r>
              <a:rPr lang="en-US" sz="3600" dirty="0" smtClean="0">
                <a:solidFill>
                  <a:srgbClr val="080808"/>
                </a:solidFill>
              </a:rPr>
              <a:t>To correct a mistake in candidate’s name, resend a </a:t>
            </a:r>
            <a:r>
              <a:rPr lang="en-US" sz="3600" dirty="0">
                <a:solidFill>
                  <a:srgbClr val="080808"/>
                </a:solidFill>
              </a:rPr>
              <a:t>text message (</a:t>
            </a:r>
            <a:r>
              <a:rPr lang="en-US" sz="3600" dirty="0" smtClean="0">
                <a:solidFill>
                  <a:srgbClr val="080808"/>
                </a:solidFill>
              </a:rPr>
              <a:t>from the registered number)           “CORRECT Surname First name </a:t>
            </a:r>
            <a:r>
              <a:rPr lang="en-US" sz="3600" dirty="0" err="1" smtClean="0">
                <a:solidFill>
                  <a:srgbClr val="080808"/>
                </a:solidFill>
              </a:rPr>
              <a:t>Middlename</a:t>
            </a:r>
            <a:r>
              <a:rPr lang="en-US" sz="3600" dirty="0" smtClean="0">
                <a:solidFill>
                  <a:srgbClr val="080808"/>
                </a:solidFill>
              </a:rPr>
              <a:t>” to 55019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 smtClean="0">
              <a:solidFill>
                <a:srgbClr val="080808"/>
              </a:solidFill>
            </a:endParaRPr>
          </a:p>
          <a:p>
            <a:pPr marL="735013" indent="-735013">
              <a:spcBef>
                <a:spcPts val="0"/>
              </a:spcBef>
            </a:pPr>
            <a:r>
              <a:rPr lang="en-US" sz="3600" dirty="0" smtClean="0">
                <a:solidFill>
                  <a:srgbClr val="080808"/>
                </a:solidFill>
              </a:rPr>
              <a:t>To retrieve a lost confirmation code, </a:t>
            </a:r>
            <a:r>
              <a:rPr lang="en-US" sz="3600" dirty="0">
                <a:solidFill>
                  <a:srgbClr val="080808"/>
                </a:solidFill>
              </a:rPr>
              <a:t>resend a text message (from the registered number</a:t>
            </a:r>
            <a:r>
              <a:rPr lang="en-US" sz="3600" dirty="0" smtClean="0">
                <a:solidFill>
                  <a:srgbClr val="080808"/>
                </a:solidFill>
              </a:rPr>
              <a:t>)                    “RESEND” to 55019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5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3294</TotalTime>
  <Words>824</Words>
  <Application>Microsoft Office PowerPoint</Application>
  <PresentationFormat>Custom</PresentationFormat>
  <Paragraphs>178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Thermal</vt:lpstr>
      <vt:lpstr>PowerPoint Presentation</vt:lpstr>
      <vt:lpstr>STAKEHOLDERS</vt:lpstr>
      <vt:lpstr>For 2017 UTME</vt:lpstr>
      <vt:lpstr>Observed/Abuse for the                                 2017 UTME by CBT Centres </vt:lpstr>
      <vt:lpstr>Observed/Abuse for the                                 2017 UTME by CBT Centres (cont’d) </vt:lpstr>
      <vt:lpstr>  For the Coming Examination</vt:lpstr>
      <vt:lpstr>  Prospective Candidates are expected to have visited the JAMB Website ahead of Registration to study 2018 ebrochure</vt:lpstr>
      <vt:lpstr>  REGISTRATION PROCESS Profile Creation from Home by Candidates Using Cellphones – Text (SMS)</vt:lpstr>
      <vt:lpstr>  PROFILE SELF HELP IN CASE OF MISTAKE / LOSS</vt:lpstr>
      <vt:lpstr>  JAMB ePIN SELLING POINTS</vt:lpstr>
      <vt:lpstr>Duties of Participating Financial Institutions at the CBT Centres</vt:lpstr>
      <vt:lpstr>  PAYMENT THROUGH BANKS INCLUDING MICROFINANCE BANKS</vt:lpstr>
      <vt:lpstr>  PAYMENT THROUGH POS (CITI-SERVE)</vt:lpstr>
      <vt:lpstr>  PAYMENT THROUGH  MOBILE MONEY OPERATORS  INCLUDING eTranzact</vt:lpstr>
      <vt:lpstr>  PAYMENT USING ATM </vt:lpstr>
      <vt:lpstr>  ONLINE PAYMENTS USING  REMITA / INTERSWITCH</vt:lpstr>
      <vt:lpstr>PAYMENTS USING USSD (NIBSS / ERCAS)</vt:lpstr>
      <vt:lpstr>PAYMENT SELF HELP</vt:lpstr>
      <vt:lpstr>After payment…</vt:lpstr>
      <vt:lpstr>  REGISTRATION PROCESS At CBT Centres</vt:lpstr>
      <vt:lpstr>Payment &amp; Registration Flow</vt:lpstr>
      <vt:lpstr>conclusion 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JAMB</dc:creator>
  <cp:lastModifiedBy>JAMB</cp:lastModifiedBy>
  <cp:revision>283</cp:revision>
  <cp:lastPrinted>2017-11-14T20:18:07Z</cp:lastPrinted>
  <dcterms:created xsi:type="dcterms:W3CDTF">2017-08-16T20:01:03Z</dcterms:created>
  <dcterms:modified xsi:type="dcterms:W3CDTF">2017-11-15T06:40:27Z</dcterms:modified>
</cp:coreProperties>
</file>